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2"/>
  </p:notesMasterIdLst>
  <p:sldIdLst>
    <p:sldId id="256" r:id="rId3"/>
    <p:sldId id="306" r:id="rId4"/>
    <p:sldId id="262" r:id="rId5"/>
    <p:sldId id="372" r:id="rId6"/>
    <p:sldId id="373" r:id="rId7"/>
    <p:sldId id="374" r:id="rId8"/>
    <p:sldId id="376" r:id="rId9"/>
    <p:sldId id="378" r:id="rId10"/>
    <p:sldId id="377" r:id="rId11"/>
    <p:sldId id="379" r:id="rId12"/>
    <p:sldId id="381" r:id="rId13"/>
    <p:sldId id="382" r:id="rId14"/>
    <p:sldId id="383" r:id="rId15"/>
    <p:sldId id="384" r:id="rId16"/>
    <p:sldId id="385" r:id="rId17"/>
    <p:sldId id="350" r:id="rId18"/>
    <p:sldId id="351" r:id="rId19"/>
    <p:sldId id="354" r:id="rId20"/>
    <p:sldId id="355" r:id="rId21"/>
    <p:sldId id="358" r:id="rId22"/>
    <p:sldId id="360" r:id="rId23"/>
    <p:sldId id="361" r:id="rId24"/>
    <p:sldId id="389" r:id="rId25"/>
    <p:sldId id="369" r:id="rId26"/>
    <p:sldId id="370" r:id="rId27"/>
    <p:sldId id="386" r:id="rId28"/>
    <p:sldId id="387" r:id="rId29"/>
    <p:sldId id="375" r:id="rId30"/>
    <p:sldId id="388" r:id="rId31"/>
    <p:sldId id="390" r:id="rId32"/>
    <p:sldId id="303" r:id="rId33"/>
    <p:sldId id="257" r:id="rId34"/>
    <p:sldId id="391" r:id="rId35"/>
    <p:sldId id="392" r:id="rId36"/>
    <p:sldId id="304" r:id="rId37"/>
    <p:sldId id="261" r:id="rId38"/>
    <p:sldId id="393" r:id="rId39"/>
    <p:sldId id="394" r:id="rId40"/>
    <p:sldId id="395" r:id="rId41"/>
    <p:sldId id="396" r:id="rId42"/>
    <p:sldId id="301" r:id="rId43"/>
    <p:sldId id="276" r:id="rId44"/>
    <p:sldId id="278" r:id="rId45"/>
    <p:sldId id="269" r:id="rId46"/>
    <p:sldId id="270" r:id="rId47"/>
    <p:sldId id="371" r:id="rId48"/>
    <p:sldId id="271" r:id="rId49"/>
    <p:sldId id="272" r:id="rId50"/>
    <p:sldId id="273"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Cambria Math" panose="02040503050406030204" pitchFamily="18" charset="0"/>
      <p:regular r:id="rId57"/>
    </p:embeddedFont>
    <p:embeddedFont>
      <p:font typeface="Gill Sans MT" panose="020B0502020104020203" pitchFamily="34" charset="0"/>
      <p:regular r:id="rId58"/>
      <p:bold r:id="rId59"/>
      <p:italic r:id="rId60"/>
      <p:boldItalic r:id="rId61"/>
    </p:embeddedFont>
    <p:embeddedFont>
      <p:font typeface="Tahoma" panose="020B0604030504040204" pitchFamily="34" charset="0"/>
      <p:regular r:id="rId62"/>
      <p:bold r:id="rId63"/>
    </p:embeddedFont>
  </p:embeddedFontLst>
  <p:custDataLst>
    <p:tags r:id="rId6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BB2FF9-0E16-4628-8FA2-44D74F0A08B3}">
  <a:tblStyle styleId="{41BB2FF9-0E16-4628-8FA2-44D74F0A08B3}"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a:tcStyle>
        <a:tcBdr/>
      </a:tcStyle>
    </a:seCell>
    <a:swCell>
      <a:tcTxStyle/>
      <a:tcStyle>
        <a:tcBdr/>
      </a:tcStyle>
    </a:swCell>
    <a:firstRow>
      <a:tcTxStyle b="on" i="off"/>
      <a:tcStyle>
        <a:tcBdr/>
        <a:fill>
          <a:solidFill>
            <a:srgbClr val="FDF0E8"/>
          </a:solidFill>
        </a:fill>
      </a:tcStyle>
    </a:firstRow>
    <a:neCell>
      <a:tcTxStyle/>
      <a:tcStyle>
        <a:tcBdr/>
      </a:tcStyle>
    </a:neCell>
    <a:nwCell>
      <a:tcTxStyle/>
      <a:tcStyle>
        <a:tcBdr/>
      </a:tcStyle>
    </a:nwCell>
  </a:tblStyle>
  <a:tblStyle styleId="{868B0DF3-DF48-47E2-A033-28B5F7AF4AA8}"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CEFF4"/>
          </a:solidFill>
        </a:fill>
      </a:tcStyle>
    </a:wholeTbl>
    <a:band1H>
      <a:tcTxStyle/>
      <a:tcStyle>
        <a:tcBdr/>
        <a:fill>
          <a:solidFill>
            <a:srgbClr val="D7DEE9"/>
          </a:solidFill>
        </a:fill>
      </a:tcStyle>
    </a:band1H>
    <a:band2H>
      <a:tcTxStyle/>
      <a:tcStyle>
        <a:tcBdr/>
      </a:tcStyle>
    </a:band2H>
    <a:band1V>
      <a:tcTxStyle/>
      <a:tcStyle>
        <a:tcBdr/>
        <a:fill>
          <a:solidFill>
            <a:srgbClr val="D7DEE9"/>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CEFF4"/>
          </a:solidFill>
        </a:fill>
      </a:tcStyle>
    </a:lastRow>
    <a:seCell>
      <a:tcTxStyle/>
      <a:tcStyle>
        <a:tcBdr/>
      </a:tcStyle>
    </a:seCell>
    <a:swCell>
      <a:tcTxStyle/>
      <a:tcStyle>
        <a:tcBdr/>
      </a:tcStyle>
    </a:swCell>
    <a:firstRow>
      <a:tcTxStyle b="on" i="off"/>
      <a:tcStyle>
        <a:tcBdr/>
        <a:fill>
          <a:solidFill>
            <a:srgbClr val="ECEFF4"/>
          </a:solidFill>
        </a:fill>
      </a:tcStyle>
    </a:firstRow>
    <a:neCell>
      <a:tcTxStyle/>
      <a:tcStyle>
        <a:tcBdr/>
      </a:tcStyle>
    </a:neCell>
    <a:nwCell>
      <a:tcTxStyle/>
      <a:tcStyle>
        <a:tcBdr/>
      </a:tcStyle>
    </a:nwCell>
  </a:tblStyle>
  <a:tblStyle styleId="{C931BACC-CBFE-4290-8FF6-89B7174E0812}" styleName="Table_2">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6EEF0"/>
          </a:solidFill>
        </a:fill>
      </a:tcStyle>
    </a:wholeTbl>
    <a:band1H>
      <a:tcTxStyle/>
      <a:tcStyle>
        <a:tcBdr/>
        <a:fill>
          <a:solidFill>
            <a:srgbClr val="EEDBE1"/>
          </a:solidFill>
        </a:fill>
      </a:tcStyle>
    </a:band1H>
    <a:band2H>
      <a:tcTxStyle/>
      <a:tcStyle>
        <a:tcBdr/>
      </a:tcStyle>
    </a:band2H>
    <a:band1V>
      <a:tcTxStyle/>
      <a:tcStyle>
        <a:tcBdr/>
        <a:fill>
          <a:solidFill>
            <a:srgbClr val="EEDBE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6EEF0"/>
          </a:solidFill>
        </a:fill>
      </a:tcStyle>
    </a:lastRow>
    <a:seCell>
      <a:tcTxStyle/>
      <a:tcStyle>
        <a:tcBdr/>
      </a:tcStyle>
    </a:seCell>
    <a:swCell>
      <a:tcTxStyle/>
      <a:tcStyle>
        <a:tcBdr/>
      </a:tcStyle>
    </a:swCell>
    <a:firstRow>
      <a:tcTxStyle b="on" i="off"/>
      <a:tcStyle>
        <a:tcBdr/>
        <a:fill>
          <a:solidFill>
            <a:srgbClr val="F6EEF0"/>
          </a:solidFill>
        </a:fill>
      </a:tcStyle>
    </a:firstRow>
    <a:neCell>
      <a:tcTxStyle/>
      <a:tcStyle>
        <a:tcBdr/>
      </a:tcStyle>
    </a:neCell>
    <a:nwCell>
      <a:tcTxStyle/>
      <a:tcStyle>
        <a:tcBdr/>
      </a:tcStyle>
    </a:nwCell>
  </a:tblStyle>
  <a:tblStyle styleId="{2C030EB3-7B6D-48EB-B5A0-625C2C104895}"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EDF4"/>
          </a:solidFill>
        </a:fill>
      </a:tcStyle>
    </a:wholeTbl>
    <a:band1H>
      <a:tcTxStyle/>
      <a:tcStyle>
        <a:tcBdr/>
        <a:fill>
          <a:solidFill>
            <a:srgbClr val="DED8E8"/>
          </a:solidFill>
        </a:fill>
      </a:tcStyle>
    </a:band1H>
    <a:band2H>
      <a:tcTxStyle/>
      <a:tcStyle>
        <a:tcBdr/>
      </a:tcStyle>
    </a:band2H>
    <a:band1V>
      <a:tcTxStyle/>
      <a:tcStyle>
        <a:tcBdr/>
        <a:fill>
          <a:solidFill>
            <a:srgbClr val="DED8E8"/>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A978B726-2AFE-4137-B943-8604406FCCEC}"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8"/>
          </a:solidFill>
        </a:fill>
      </a:tcStyle>
    </a:wholeTbl>
    <a:band1H>
      <a:tcTxStyle/>
      <a:tcStyle>
        <a:tcBdr/>
        <a:fill>
          <a:solidFill>
            <a:srgbClr val="FAE0CE"/>
          </a:solidFill>
        </a:fill>
      </a:tcStyle>
    </a:band1H>
    <a:band2H>
      <a:tcTxStyle/>
      <a:tcStyle>
        <a:tcBdr/>
      </a:tcStyle>
    </a:band2H>
    <a:band1V>
      <a:tcTxStyle/>
      <a:tcStyle>
        <a:tcBdr/>
        <a:fill>
          <a:solidFill>
            <a:srgbClr val="FAE0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5F493B26-2AFF-4D59-9184-3F119D06EE60}" styleName="Table_5">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52" autoAdjust="0"/>
  </p:normalViewPr>
  <p:slideViewPr>
    <p:cSldViewPr snapToGrid="0">
      <p:cViewPr varScale="1">
        <p:scale>
          <a:sx n="133" d="100"/>
          <a:sy n="133" d="100"/>
        </p:scale>
        <p:origin x="348"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56a39a364_0_1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c56a39a364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17</a:t>
            </a:fld>
            <a:endParaRPr lang="en-US" altLang="en-US"/>
          </a:p>
        </p:txBody>
      </p:sp>
    </p:spTree>
    <p:extLst>
      <p:ext uri="{BB962C8B-B14F-4D97-AF65-F5344CB8AC3E}">
        <p14:creationId xmlns:p14="http://schemas.microsoft.com/office/powerpoint/2010/main" val="3193773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18</a:t>
            </a:fld>
            <a:endParaRPr lang="en-US" altLang="en-US"/>
          </a:p>
        </p:txBody>
      </p:sp>
    </p:spTree>
    <p:extLst>
      <p:ext uri="{BB962C8B-B14F-4D97-AF65-F5344CB8AC3E}">
        <p14:creationId xmlns:p14="http://schemas.microsoft.com/office/powerpoint/2010/main" val="2692678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19</a:t>
            </a:fld>
            <a:endParaRPr lang="en-US" altLang="en-US"/>
          </a:p>
        </p:txBody>
      </p:sp>
    </p:spTree>
    <p:extLst>
      <p:ext uri="{BB962C8B-B14F-4D97-AF65-F5344CB8AC3E}">
        <p14:creationId xmlns:p14="http://schemas.microsoft.com/office/powerpoint/2010/main" val="402180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20</a:t>
            </a:fld>
            <a:endParaRPr lang="en-US" altLang="en-US"/>
          </a:p>
        </p:txBody>
      </p:sp>
    </p:spTree>
    <p:extLst>
      <p:ext uri="{BB962C8B-B14F-4D97-AF65-F5344CB8AC3E}">
        <p14:creationId xmlns:p14="http://schemas.microsoft.com/office/powerpoint/2010/main" val="175336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21</a:t>
            </a:fld>
            <a:endParaRPr lang="en-US" altLang="en-US"/>
          </a:p>
        </p:txBody>
      </p:sp>
    </p:spTree>
    <p:extLst>
      <p:ext uri="{BB962C8B-B14F-4D97-AF65-F5344CB8AC3E}">
        <p14:creationId xmlns:p14="http://schemas.microsoft.com/office/powerpoint/2010/main" val="88871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22</a:t>
            </a:fld>
            <a:endParaRPr lang="en-US" altLang="en-US"/>
          </a:p>
        </p:txBody>
      </p:sp>
    </p:spTree>
    <p:extLst>
      <p:ext uri="{BB962C8B-B14F-4D97-AF65-F5344CB8AC3E}">
        <p14:creationId xmlns:p14="http://schemas.microsoft.com/office/powerpoint/2010/main" val="3619132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23</a:t>
            </a:fld>
            <a:endParaRPr lang="en-US" altLang="en-US"/>
          </a:p>
        </p:txBody>
      </p:sp>
    </p:spTree>
    <p:extLst>
      <p:ext uri="{BB962C8B-B14F-4D97-AF65-F5344CB8AC3E}">
        <p14:creationId xmlns:p14="http://schemas.microsoft.com/office/powerpoint/2010/main" val="3594509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24</a:t>
            </a:fld>
            <a:endParaRPr lang="en-US" altLang="en-US"/>
          </a:p>
        </p:txBody>
      </p:sp>
    </p:spTree>
    <p:extLst>
      <p:ext uri="{BB962C8B-B14F-4D97-AF65-F5344CB8AC3E}">
        <p14:creationId xmlns:p14="http://schemas.microsoft.com/office/powerpoint/2010/main" val="4100683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25</a:t>
            </a:fld>
            <a:endParaRPr lang="en-US" altLang="en-US"/>
          </a:p>
        </p:txBody>
      </p:sp>
    </p:spTree>
    <p:extLst>
      <p:ext uri="{BB962C8B-B14F-4D97-AF65-F5344CB8AC3E}">
        <p14:creationId xmlns:p14="http://schemas.microsoft.com/office/powerpoint/2010/main" val="414420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26</a:t>
            </a:fld>
            <a:endParaRPr lang="en-US" altLang="en-US"/>
          </a:p>
        </p:txBody>
      </p:sp>
    </p:spTree>
    <p:extLst>
      <p:ext uri="{BB962C8B-B14F-4D97-AF65-F5344CB8AC3E}">
        <p14:creationId xmlns:p14="http://schemas.microsoft.com/office/powerpoint/2010/main" val="938760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834343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27</a:t>
            </a:fld>
            <a:endParaRPr lang="en-US" altLang="en-US"/>
          </a:p>
        </p:txBody>
      </p:sp>
    </p:spTree>
    <p:extLst>
      <p:ext uri="{BB962C8B-B14F-4D97-AF65-F5344CB8AC3E}">
        <p14:creationId xmlns:p14="http://schemas.microsoft.com/office/powerpoint/2010/main" val="2786195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28</a:t>
            </a:fld>
            <a:endParaRPr lang="en-US" altLang="en-US"/>
          </a:p>
        </p:txBody>
      </p:sp>
    </p:spTree>
    <p:extLst>
      <p:ext uri="{BB962C8B-B14F-4D97-AF65-F5344CB8AC3E}">
        <p14:creationId xmlns:p14="http://schemas.microsoft.com/office/powerpoint/2010/main" val="2724251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29</a:t>
            </a:fld>
            <a:endParaRPr lang="en-US" altLang="en-US"/>
          </a:p>
        </p:txBody>
      </p:sp>
    </p:spTree>
    <p:extLst>
      <p:ext uri="{BB962C8B-B14F-4D97-AF65-F5344CB8AC3E}">
        <p14:creationId xmlns:p14="http://schemas.microsoft.com/office/powerpoint/2010/main" val="234775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370249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a:defRPr sz="4600">
                <a:solidFill>
                  <a:schemeClr val="tx1"/>
                </a:solidFill>
                <a:latin typeface="Times New Roman" charset="0"/>
                <a:ea typeface="ＭＳ Ｐゴシック" charset="0"/>
                <a:cs typeface="ＭＳ Ｐゴシック" charset="0"/>
              </a:defRPr>
            </a:lvl1pPr>
            <a:lvl2pPr marL="685817" indent="-263776" defTabSz="914423">
              <a:defRPr sz="4600">
                <a:solidFill>
                  <a:schemeClr val="tx1"/>
                </a:solidFill>
                <a:latin typeface="Times New Roman" charset="0"/>
                <a:ea typeface="ＭＳ Ｐゴシック" charset="0"/>
              </a:defRPr>
            </a:lvl2pPr>
            <a:lvl3pPr marL="1055103" indent="-211021" defTabSz="914423">
              <a:defRPr sz="4600">
                <a:solidFill>
                  <a:schemeClr val="tx1"/>
                </a:solidFill>
                <a:latin typeface="Times New Roman" charset="0"/>
                <a:ea typeface="ＭＳ Ｐゴシック" charset="0"/>
              </a:defRPr>
            </a:lvl3pPr>
            <a:lvl4pPr marL="1477145" indent="-211021" defTabSz="914423">
              <a:defRPr sz="4600">
                <a:solidFill>
                  <a:schemeClr val="tx1"/>
                </a:solidFill>
                <a:latin typeface="Times New Roman" charset="0"/>
                <a:ea typeface="ＭＳ Ｐゴシック" charset="0"/>
              </a:defRPr>
            </a:lvl4pPr>
            <a:lvl5pPr marL="1899186" indent="-211021" defTabSz="914423">
              <a:defRPr sz="4600">
                <a:solidFill>
                  <a:schemeClr val="tx1"/>
                </a:solidFill>
                <a:latin typeface="Times New Roman" charset="0"/>
                <a:ea typeface="ＭＳ Ｐゴシック" charset="0"/>
              </a:defRPr>
            </a:lvl5pPr>
            <a:lvl6pPr marL="2321227" indent="-211021" defTabSz="914423" eaLnBrk="0" fontAlgn="base" hangingPunct="0">
              <a:spcBef>
                <a:spcPct val="0"/>
              </a:spcBef>
              <a:spcAft>
                <a:spcPct val="0"/>
              </a:spcAft>
              <a:defRPr sz="4600">
                <a:solidFill>
                  <a:schemeClr val="tx1"/>
                </a:solidFill>
                <a:latin typeface="Times New Roman" charset="0"/>
                <a:ea typeface="ＭＳ Ｐゴシック" charset="0"/>
              </a:defRPr>
            </a:lvl6pPr>
            <a:lvl7pPr marL="2743269" indent="-211021" defTabSz="914423" eaLnBrk="0" fontAlgn="base" hangingPunct="0">
              <a:spcBef>
                <a:spcPct val="0"/>
              </a:spcBef>
              <a:spcAft>
                <a:spcPct val="0"/>
              </a:spcAft>
              <a:defRPr sz="4600">
                <a:solidFill>
                  <a:schemeClr val="tx1"/>
                </a:solidFill>
                <a:latin typeface="Times New Roman" charset="0"/>
                <a:ea typeface="ＭＳ Ｐゴシック" charset="0"/>
              </a:defRPr>
            </a:lvl7pPr>
            <a:lvl8pPr marL="3165310" indent="-211021" defTabSz="914423" eaLnBrk="0" fontAlgn="base" hangingPunct="0">
              <a:spcBef>
                <a:spcPct val="0"/>
              </a:spcBef>
              <a:spcAft>
                <a:spcPct val="0"/>
              </a:spcAft>
              <a:defRPr sz="4600">
                <a:solidFill>
                  <a:schemeClr val="tx1"/>
                </a:solidFill>
                <a:latin typeface="Times New Roman" charset="0"/>
                <a:ea typeface="ＭＳ Ｐゴシック" charset="0"/>
              </a:defRPr>
            </a:lvl8pPr>
            <a:lvl9pPr marL="3587351" indent="-211021" defTabSz="914423" eaLnBrk="0" fontAlgn="base" hangingPunct="0">
              <a:spcBef>
                <a:spcPct val="0"/>
              </a:spcBef>
              <a:spcAft>
                <a:spcPct val="0"/>
              </a:spcAft>
              <a:defRPr sz="4600">
                <a:solidFill>
                  <a:schemeClr val="tx1"/>
                </a:solidFill>
                <a:latin typeface="Times New Roman" charset="0"/>
                <a:ea typeface="ＭＳ Ｐゴシック" charset="0"/>
              </a:defRPr>
            </a:lvl9pPr>
          </a:lstStyle>
          <a:p>
            <a:fld id="{AF037929-E943-CE4B-A79A-DF2DB805DB86}" type="slidenum">
              <a:rPr lang="en-US" sz="1200">
                <a:latin typeface="Arial" charset="0"/>
              </a:rPr>
              <a:pPr/>
              <a:t>35</a:t>
            </a:fld>
            <a:endParaRPr lang="en-US" sz="1200">
              <a:latin typeface="Arial" charset="0"/>
            </a:endParaRPr>
          </a:p>
        </p:txBody>
      </p:sp>
      <p:sp>
        <p:nvSpPr>
          <p:cNvPr id="37890" name="Rectangle 2"/>
          <p:cNvSpPr>
            <a:spLocks noGrp="1" noRot="1" noChangeAspect="1" noChangeArrowheads="1" noTextEdit="1"/>
          </p:cNvSpPr>
          <p:nvPr>
            <p:ph type="sldImg"/>
          </p:nvPr>
        </p:nvSpPr>
        <p:spPr>
          <a:xfrm>
            <a:off x="381000" y="685800"/>
            <a:ext cx="6096000" cy="3429000"/>
          </a:xfrm>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t>Define D(C, C)=0, the distance between two exactly same clusters is ZERO!</a:t>
            </a:r>
          </a:p>
        </p:txBody>
      </p:sp>
    </p:spTree>
    <p:extLst>
      <p:ext uri="{BB962C8B-B14F-4D97-AF65-F5344CB8AC3E}">
        <p14:creationId xmlns:p14="http://schemas.microsoft.com/office/powerpoint/2010/main" val="3445286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4B6741C-2ED0-4541-AAED-85C983CEF706}" type="slidenum">
              <a:rPr lang="en-SG" smtClean="0"/>
              <a:t>46</a:t>
            </a:fld>
            <a:endParaRPr lang="en-SG"/>
          </a:p>
        </p:txBody>
      </p:sp>
    </p:spTree>
    <p:extLst>
      <p:ext uri="{BB962C8B-B14F-4D97-AF65-F5344CB8AC3E}">
        <p14:creationId xmlns:p14="http://schemas.microsoft.com/office/powerpoint/2010/main" val="2272552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3787529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520949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430270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7316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20222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3997514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EAEBB7CB-BCD9-45C7-846C-158F55293D72}" type="slidenum">
              <a:rPr lang="en-US" altLang="en-US" smtClean="0"/>
              <a:pPr>
                <a:defRPr/>
              </a:pPr>
              <a:t>16</a:t>
            </a:fld>
            <a:endParaRPr lang="en-US" altLang="en-US"/>
          </a:p>
        </p:txBody>
      </p:sp>
    </p:spTree>
    <p:extLst>
      <p:ext uri="{BB962C8B-B14F-4D97-AF65-F5344CB8AC3E}">
        <p14:creationId xmlns:p14="http://schemas.microsoft.com/office/powerpoint/2010/main" val="3580868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A50BC1-E3DF-4310-8842-246741FE7F54}"/>
              </a:ext>
            </a:extLst>
          </p:cNvPr>
          <p:cNvSpPr>
            <a:spLocks noGrp="1"/>
          </p:cNvSpPr>
          <p:nvPr>
            <p:ph type="dt" idx="10"/>
          </p:nvPr>
        </p:nvSpPr>
        <p:spPr/>
        <p:txBody>
          <a:bodyPr/>
          <a:lstStyle/>
          <a:p>
            <a:endParaRPr lang="en-SG"/>
          </a:p>
        </p:txBody>
      </p:sp>
      <p:sp>
        <p:nvSpPr>
          <p:cNvPr id="3" name="Footer Placeholder 2">
            <a:extLst>
              <a:ext uri="{FF2B5EF4-FFF2-40B4-BE49-F238E27FC236}">
                <a16:creationId xmlns:a16="http://schemas.microsoft.com/office/drawing/2014/main" id="{BB13F47A-4702-40E1-BF06-B5B0C75D3515}"/>
              </a:ext>
            </a:extLst>
          </p:cNvPr>
          <p:cNvSpPr>
            <a:spLocks noGrp="1"/>
          </p:cNvSpPr>
          <p:nvPr>
            <p:ph type="ftr" idx="11"/>
          </p:nvPr>
        </p:nvSpPr>
        <p:spPr/>
        <p:txBody>
          <a:bodyPr/>
          <a:lstStyle/>
          <a:p>
            <a:endParaRPr lang="en-SG"/>
          </a:p>
        </p:txBody>
      </p:sp>
      <p:sp>
        <p:nvSpPr>
          <p:cNvPr id="4" name="Slide Number Placeholder 3">
            <a:extLst>
              <a:ext uri="{FF2B5EF4-FFF2-40B4-BE49-F238E27FC236}">
                <a16:creationId xmlns:a16="http://schemas.microsoft.com/office/drawing/2014/main" id="{CF38DC6E-F194-49D2-A287-74066EDA67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7117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40664" y="2088356"/>
            <a:ext cx="3767328" cy="2439591"/>
          </a:xfrm>
        </p:spPr>
        <p:txBody>
          <a:bodyPr/>
          <a:lstStyle>
            <a:lvl1pPr>
              <a:defRPr sz="1350"/>
            </a:lvl1pPr>
            <a:lvl2pPr>
              <a:defRPr sz="1350"/>
            </a:lvl2pPr>
            <a:lvl3pPr>
              <a:defRPr sz="1350"/>
            </a:lvl3pPr>
            <a:lvl4pPr>
              <a:defRPr sz="1350"/>
            </a:lvl4pPr>
            <a:lvl5pPr>
              <a:defRPr sz="1350"/>
            </a:lvl5pPr>
            <a:lvl6pPr marL="1459706" indent="-170260">
              <a:defRPr sz="1200"/>
            </a:lvl6pPr>
            <a:lvl7pPr marL="1629966" indent="-170260">
              <a:defRPr sz="1200"/>
            </a:lvl7pPr>
            <a:lvl8pPr marL="1799035" indent="-170260">
              <a:defRPr sz="1200"/>
            </a:lvl8pPr>
            <a:lvl9pPr marL="1969294" indent="-170260">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634753" y="2088356"/>
            <a:ext cx="3767328" cy="2439591"/>
          </a:xfrm>
        </p:spPr>
        <p:txBody>
          <a:bodyPr/>
          <a:lstStyle>
            <a:lvl1pPr>
              <a:defRPr sz="1350"/>
            </a:lvl1pPr>
            <a:lvl2pPr>
              <a:defRPr sz="1350"/>
            </a:lvl2pPr>
            <a:lvl3pPr>
              <a:defRPr sz="1350"/>
            </a:lvl3pPr>
            <a:lvl4pPr>
              <a:defRPr sz="1350"/>
            </a:lvl4pPr>
            <a:lvl5pPr>
              <a:defRPr sz="1350"/>
            </a:lvl5pPr>
            <a:lvl6pPr marL="1459706" indent="-170260">
              <a:tabLst/>
              <a:defRPr sz="1200"/>
            </a:lvl6pPr>
            <a:lvl7pPr marL="1629966" indent="-170260">
              <a:tabLst/>
              <a:defRPr sz="1200"/>
            </a:lvl7pPr>
            <a:lvl8pPr marL="1799035" indent="-170260">
              <a:tabLst/>
              <a:defRPr sz="1200"/>
            </a:lvl8pPr>
            <a:lvl9pPr marL="1969294" indent="-170260">
              <a:tabLst/>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AB7FA820-09B6-2344-AA57-B74064D752F6}" type="datetimeFigureOut">
              <a:rPr lang="en-US" smtClean="0"/>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E44448-2816-FA43-B14C-DD7166205C99}" type="slidenum">
              <a:rPr lang="en-US" smtClean="0"/>
              <a:t>‹#›</a:t>
            </a:fld>
            <a:endParaRPr lang="en-US"/>
          </a:p>
        </p:txBody>
      </p:sp>
    </p:spTree>
    <p:extLst>
      <p:ext uri="{BB962C8B-B14F-4D97-AF65-F5344CB8AC3E}">
        <p14:creationId xmlns:p14="http://schemas.microsoft.com/office/powerpoint/2010/main" val="2584814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8" r:id="rId2"/>
    <p:sldLayoutId id="2147483669" r:id="rId3"/>
    <p:sldLayoutId id="2147483672" r:id="rId4"/>
    <p:sldLayoutId id="214748367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29.wmf"/><Relationship Id="rId5" Type="http://schemas.openxmlformats.org/officeDocument/2006/relationships/oleObject" Target="../embeddings/oleObject5.bin"/><Relationship Id="rId4" Type="http://schemas.openxmlformats.org/officeDocument/2006/relationships/image" Target="../media/image28.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29.wmf"/><Relationship Id="rId5" Type="http://schemas.openxmlformats.org/officeDocument/2006/relationships/oleObject" Target="../embeddings/oleObject5.bin"/><Relationship Id="rId4" Type="http://schemas.openxmlformats.org/officeDocument/2006/relationships/image" Target="../media/image30.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31.wmf"/><Relationship Id="rId5" Type="http://schemas.openxmlformats.org/officeDocument/2006/relationships/oleObject" Target="../embeddings/oleObject7.bin"/><Relationship Id="rId4" Type="http://schemas.openxmlformats.org/officeDocument/2006/relationships/image" Target="../media/image30.wmf"/></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2.png"/><Relationship Id="rId7"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3.wmf"/><Relationship Id="rId9" Type="http://schemas.openxmlformats.org/officeDocument/2006/relationships/image" Target="../media/image8.w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31.wmf"/></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video" Target="https://www.youtube.com/embed/RdT7bhm1M3E?feature=oembed" TargetMode="External"/><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en.wikipedia.org/wiki/Euclidean_distance" TargetMode="External"/><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en.wikipedia.org/wiki/Manhattan_distanc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video" Target="https://www.youtube.com/embed/mtkWR8sx0NA?feature=oembed" TargetMode="External"/><Relationship Id="rId5" Type="http://schemas.openxmlformats.org/officeDocument/2006/relationships/image" Target="../media/image35.jpe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1.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2.w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a:stretch/>
        </p:blipFill>
        <p:spPr>
          <a:xfrm>
            <a:off x="0" y="-6998"/>
            <a:ext cx="9144002" cy="3293098"/>
          </a:xfrm>
          <a:prstGeom prst="rect">
            <a:avLst/>
          </a:prstGeom>
          <a:noFill/>
          <a:ln>
            <a:noFill/>
          </a:ln>
        </p:spPr>
      </p:pic>
      <p:sp>
        <p:nvSpPr>
          <p:cNvPr id="130" name="Google Shape;130;p25"/>
          <p:cNvSpPr txBox="1"/>
          <p:nvPr/>
        </p:nvSpPr>
        <p:spPr>
          <a:xfrm>
            <a:off x="986118" y="306189"/>
            <a:ext cx="7540500" cy="2196600"/>
          </a:xfrm>
          <a:prstGeom prst="rect">
            <a:avLst/>
          </a:prstGeom>
          <a:noFill/>
          <a:ln>
            <a:noFill/>
          </a:ln>
        </p:spPr>
        <p:txBody>
          <a:bodyPr spcFirstLastPara="1" wrap="square" lIns="68575" tIns="34275" rIns="68575" bIns="34275" anchor="b" anchorCtr="0">
            <a:normAutofit/>
          </a:bodyPr>
          <a:lstStyle/>
          <a:p>
            <a:pPr marL="0" marR="0" lvl="0" indent="0" rtl="0">
              <a:lnSpc>
                <a:spcPct val="90000"/>
              </a:lnSpc>
              <a:spcBef>
                <a:spcPts val="0"/>
              </a:spcBef>
              <a:spcAft>
                <a:spcPts val="0"/>
              </a:spcAft>
              <a:buClr>
                <a:srgbClr val="FFFFFF"/>
              </a:buClr>
              <a:buSzPts val="3600"/>
              <a:buFont typeface="Calibri"/>
              <a:buNone/>
            </a:pPr>
            <a:r>
              <a:rPr lang="en" sz="3600" b="0" i="0" u="none" strike="noStrike" cap="none" dirty="0">
                <a:solidFill>
                  <a:srgbClr val="FFFFFF"/>
                </a:solidFill>
                <a:latin typeface="+mj-lt"/>
                <a:ea typeface="Calibri"/>
                <a:cs typeface="Calibri"/>
                <a:sym typeface="Calibri"/>
              </a:rPr>
              <a:t>WQD 7003 </a:t>
            </a:r>
            <a:br>
              <a:rPr lang="en" sz="3600" b="0" i="0" u="none" strike="noStrike" cap="none" dirty="0">
                <a:solidFill>
                  <a:srgbClr val="FFFFFF"/>
                </a:solidFill>
                <a:latin typeface="+mj-lt"/>
                <a:ea typeface="Calibri"/>
                <a:cs typeface="Calibri"/>
                <a:sym typeface="Calibri"/>
              </a:rPr>
            </a:br>
            <a:r>
              <a:rPr lang="en" sz="3600" dirty="0">
                <a:solidFill>
                  <a:srgbClr val="FFFFFF"/>
                </a:solidFill>
                <a:latin typeface="+mj-lt"/>
                <a:ea typeface="Calibri"/>
                <a:cs typeface="Calibri"/>
                <a:sym typeface="Calibri"/>
              </a:rPr>
              <a:t>Data Analytics</a:t>
            </a:r>
            <a:endParaRPr sz="1100" dirty="0">
              <a:latin typeface="+mj-lt"/>
            </a:endParaRPr>
          </a:p>
        </p:txBody>
      </p:sp>
      <p:sp>
        <p:nvSpPr>
          <p:cNvPr id="131" name="Google Shape;131;p25"/>
          <p:cNvSpPr txBox="1"/>
          <p:nvPr/>
        </p:nvSpPr>
        <p:spPr>
          <a:xfrm>
            <a:off x="1013012" y="3426614"/>
            <a:ext cx="7504500" cy="1496700"/>
          </a:xfrm>
          <a:prstGeom prst="rect">
            <a:avLst/>
          </a:prstGeom>
          <a:noFill/>
          <a:ln>
            <a:noFill/>
          </a:ln>
        </p:spPr>
        <p:txBody>
          <a:bodyPr spcFirstLastPara="1" wrap="square" lIns="68575" tIns="34275" rIns="68575" bIns="34275" anchor="ctr" anchorCtr="0">
            <a:normAutofit fontScale="85000" lnSpcReduction="10000"/>
          </a:bodyPr>
          <a:lstStyle/>
          <a:p>
            <a:pPr rtl="0">
              <a:spcBef>
                <a:spcPts val="0"/>
              </a:spcBef>
              <a:spcAft>
                <a:spcPts val="0"/>
              </a:spcAft>
            </a:pPr>
            <a:r>
              <a:rPr lang="en-US" sz="2400" b="0" i="0" u="none" strike="noStrike" dirty="0">
                <a:solidFill>
                  <a:srgbClr val="000000"/>
                </a:solidFill>
                <a:effectLst/>
                <a:latin typeface="Arial" panose="020B0604020202020204" pitchFamily="34" charset="0"/>
              </a:rPr>
              <a:t>Saw Shier Nee &amp; Hema Subramaniam</a:t>
            </a:r>
            <a:endParaRPr lang="en-US" sz="4000" b="0" dirty="0">
              <a:effectLst/>
            </a:endParaRPr>
          </a:p>
          <a:p>
            <a:pPr rtl="0">
              <a:spcBef>
                <a:spcPts val="800"/>
              </a:spcBef>
              <a:spcAft>
                <a:spcPts val="0"/>
              </a:spcAft>
            </a:pPr>
            <a:r>
              <a:rPr lang="en-US" sz="2400" b="0" i="0" u="sng" dirty="0">
                <a:solidFill>
                  <a:srgbClr val="000000"/>
                </a:solidFill>
                <a:effectLst/>
                <a:latin typeface="Arial" panose="020B0604020202020204" pitchFamily="34" charset="0"/>
              </a:rPr>
              <a:t>sawsn@um.edu.my, hema@um.edu.my</a:t>
            </a:r>
            <a:endParaRPr lang="en-US" sz="4000" b="0" dirty="0">
              <a:effectLst/>
            </a:endParaRPr>
          </a:p>
          <a:p>
            <a:pPr rtl="0">
              <a:spcBef>
                <a:spcPts val="800"/>
              </a:spcBef>
              <a:spcAft>
                <a:spcPts val="0"/>
              </a:spcAft>
            </a:pPr>
            <a:r>
              <a:rPr lang="en-US" sz="2400" b="0" i="0" u="none" strike="noStrike" dirty="0">
                <a:solidFill>
                  <a:srgbClr val="000000"/>
                </a:solidFill>
                <a:effectLst/>
                <a:latin typeface="Arial" panose="020B0604020202020204" pitchFamily="34" charset="0"/>
              </a:rPr>
              <a:t>Dept. of AI, Fac. of Computer Science and IT, </a:t>
            </a:r>
            <a:r>
              <a:rPr lang="en-US" sz="2400" b="0" i="0" u="none" strike="noStrike" dirty="0" err="1">
                <a:solidFill>
                  <a:srgbClr val="000000"/>
                </a:solidFill>
                <a:effectLst/>
                <a:latin typeface="Arial" panose="020B0604020202020204" pitchFamily="34" charset="0"/>
              </a:rPr>
              <a:t>Universiti</a:t>
            </a:r>
            <a:r>
              <a:rPr lang="en-US" sz="2400" b="0" i="0" u="none" strike="noStrike" dirty="0">
                <a:solidFill>
                  <a:srgbClr val="000000"/>
                </a:solidFill>
                <a:effectLst/>
                <a:latin typeface="Arial" panose="020B0604020202020204" pitchFamily="34" charset="0"/>
              </a:rPr>
              <a:t> Malaya</a:t>
            </a:r>
            <a:endParaRPr lang="en-US" sz="4000" b="0" dirty="0">
              <a:effectLst/>
            </a:endParaRPr>
          </a:p>
          <a:p>
            <a:pPr rtl="0">
              <a:spcBef>
                <a:spcPts val="800"/>
              </a:spcBef>
              <a:spcAft>
                <a:spcPts val="0"/>
              </a:spcAft>
            </a:pPr>
            <a:r>
              <a:rPr lang="en-US" sz="2400" b="0" i="0" u="none" strike="noStrike" dirty="0">
                <a:solidFill>
                  <a:srgbClr val="000000"/>
                </a:solidFill>
                <a:effectLst/>
                <a:latin typeface="Arial" panose="020B0604020202020204" pitchFamily="34" charset="0"/>
              </a:rPr>
              <a:t>Dept. of SE, Fac. of Computer Science and IT, </a:t>
            </a:r>
            <a:r>
              <a:rPr lang="en-US" sz="2400" b="0" i="0" u="none" strike="noStrike" dirty="0" err="1">
                <a:solidFill>
                  <a:srgbClr val="000000"/>
                </a:solidFill>
                <a:effectLst/>
                <a:latin typeface="Arial" panose="020B0604020202020204" pitchFamily="34" charset="0"/>
              </a:rPr>
              <a:t>Universiti</a:t>
            </a:r>
            <a:r>
              <a:rPr lang="en-US" sz="2400" b="0" i="0" u="none" strike="noStrike" dirty="0">
                <a:solidFill>
                  <a:srgbClr val="000000"/>
                </a:solidFill>
                <a:effectLst/>
                <a:latin typeface="Arial" panose="020B0604020202020204" pitchFamily="34" charset="0"/>
              </a:rPr>
              <a:t> Malaya	</a:t>
            </a:r>
            <a:endParaRPr lang="en-US" sz="4000" b="0" dirty="0">
              <a:effectLst/>
            </a:endParaRPr>
          </a:p>
        </p:txBody>
      </p:sp>
      <p:sp>
        <p:nvSpPr>
          <p:cNvPr id="2" name="TextBox 1">
            <a:extLst>
              <a:ext uri="{FF2B5EF4-FFF2-40B4-BE49-F238E27FC236}">
                <a16:creationId xmlns:a16="http://schemas.microsoft.com/office/drawing/2014/main" id="{8761B593-5395-5ED6-06AD-CB594B629A11}"/>
              </a:ext>
            </a:extLst>
          </p:cNvPr>
          <p:cNvSpPr txBox="1"/>
          <p:nvPr/>
        </p:nvSpPr>
        <p:spPr>
          <a:xfrm>
            <a:off x="1013010" y="2555563"/>
            <a:ext cx="7703285" cy="307777"/>
          </a:xfrm>
          <a:prstGeom prst="rect">
            <a:avLst/>
          </a:prstGeom>
          <a:noFill/>
        </p:spPr>
        <p:txBody>
          <a:bodyPr wrap="square">
            <a:spAutoFit/>
          </a:bodyPr>
          <a:lstStyle/>
          <a:p>
            <a:pPr rtl="0">
              <a:spcBef>
                <a:spcPts val="0"/>
              </a:spcBef>
              <a:spcAft>
                <a:spcPts val="0"/>
              </a:spcAft>
            </a:pPr>
            <a:r>
              <a:rPr lang="en-US" sz="1400" b="0" i="0" u="none" strike="noStrike" dirty="0">
                <a:solidFill>
                  <a:srgbClr val="FFFFFF"/>
                </a:solidFill>
                <a:effectLst/>
                <a:latin typeface="Arial" panose="020B0604020202020204" pitchFamily="34" charset="0"/>
              </a:rPr>
              <a:t>CHAPTER </a:t>
            </a:r>
            <a:r>
              <a:rPr lang="en-US" dirty="0">
                <a:solidFill>
                  <a:srgbClr val="FFFFFF"/>
                </a:solidFill>
                <a:latin typeface="Arial" panose="020B0604020202020204" pitchFamily="34" charset="0"/>
              </a:rPr>
              <a:t>7</a:t>
            </a:r>
            <a:r>
              <a:rPr lang="en-US" sz="1400" b="0" i="0" u="none" strike="noStrike" dirty="0">
                <a:solidFill>
                  <a:srgbClr val="FFFFFF"/>
                </a:solidFill>
                <a:effectLst/>
                <a:latin typeface="Arial" panose="020B0604020202020204" pitchFamily="34" charset="0"/>
              </a:rPr>
              <a:t> – MACHINE LEARNING</a:t>
            </a:r>
            <a:endParaRPr lang="en-S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Calibri" panose="020F0502020204030204" pitchFamily="34" charset="0"/>
                <a:cs typeface="Calibri" panose="020F0502020204030204" pitchFamily="34" charset="0"/>
              </a:rPr>
              <a:t>Decision Tree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10</a:t>
            </a:fld>
            <a:endParaRPr lang="en-SG">
              <a:latin typeface="+mj-lt"/>
            </a:endParaRPr>
          </a:p>
        </p:txBody>
      </p:sp>
      <p:sp>
        <p:nvSpPr>
          <p:cNvPr id="5" name="Rectangle 3">
            <a:extLst>
              <a:ext uri="{FF2B5EF4-FFF2-40B4-BE49-F238E27FC236}">
                <a16:creationId xmlns:a16="http://schemas.microsoft.com/office/drawing/2014/main" id="{CD8C154F-5A47-35AD-5B08-40DB11BA42B0}"/>
              </a:ext>
            </a:extLst>
          </p:cNvPr>
          <p:cNvSpPr txBox="1">
            <a:spLocks noChangeArrowheads="1"/>
          </p:cNvSpPr>
          <p:nvPr/>
        </p:nvSpPr>
        <p:spPr>
          <a:xfrm>
            <a:off x="578644" y="1224756"/>
            <a:ext cx="8057356" cy="119822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139700" indent="0">
              <a:buNone/>
            </a:pPr>
            <a:r>
              <a:rPr lang="en-US" altLang="zh-CN" dirty="0">
                <a:latin typeface="+mj-lt"/>
                <a:ea typeface="宋体" charset="0"/>
                <a:cs typeface="宋体" charset="0"/>
              </a:rPr>
              <a:t>To create a training model that can use to predict the class or value of the target variable by learning </a:t>
            </a:r>
            <a:r>
              <a:rPr lang="en-US" altLang="zh-CN" b="1" dirty="0">
                <a:solidFill>
                  <a:srgbClr val="00B0F0"/>
                </a:solidFill>
                <a:latin typeface="+mj-lt"/>
                <a:ea typeface="宋体" charset="0"/>
                <a:cs typeface="宋体" charset="0"/>
              </a:rPr>
              <a:t>simple decision rules </a:t>
            </a:r>
            <a:r>
              <a:rPr lang="en-US" altLang="zh-CN" dirty="0">
                <a:latin typeface="+mj-lt"/>
                <a:ea typeface="宋体" charset="0"/>
                <a:cs typeface="宋体" charset="0"/>
              </a:rPr>
              <a:t>inferred from prior data (training data)</a:t>
            </a:r>
          </a:p>
        </p:txBody>
      </p:sp>
      <p:pic>
        <p:nvPicPr>
          <p:cNvPr id="3" name="Picture 2">
            <a:extLst>
              <a:ext uri="{FF2B5EF4-FFF2-40B4-BE49-F238E27FC236}">
                <a16:creationId xmlns:a16="http://schemas.microsoft.com/office/drawing/2014/main" id="{6B55E4BC-3F0A-AD02-42CB-F7793B9BA429}"/>
              </a:ext>
            </a:extLst>
          </p:cNvPr>
          <p:cNvPicPr>
            <a:picLocks noChangeAspect="1"/>
          </p:cNvPicPr>
          <p:nvPr/>
        </p:nvPicPr>
        <p:blipFill>
          <a:blip r:embed="rId4"/>
          <a:stretch>
            <a:fillRect/>
          </a:stretch>
        </p:blipFill>
        <p:spPr>
          <a:xfrm>
            <a:off x="2063792" y="2571750"/>
            <a:ext cx="4551678" cy="2230576"/>
          </a:xfrm>
          <a:prstGeom prst="rect">
            <a:avLst/>
          </a:prstGeom>
        </p:spPr>
      </p:pic>
    </p:spTree>
    <p:extLst>
      <p:ext uri="{BB962C8B-B14F-4D97-AF65-F5344CB8AC3E}">
        <p14:creationId xmlns:p14="http://schemas.microsoft.com/office/powerpoint/2010/main" val="20488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Calibri" panose="020F0502020204030204" pitchFamily="34" charset="0"/>
                <a:cs typeface="Calibri" panose="020F0502020204030204" pitchFamily="34" charset="0"/>
              </a:rPr>
              <a:t>Decision Tree Classifiers - Terminology</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11</a:t>
            </a:fld>
            <a:endParaRPr lang="en-SG">
              <a:latin typeface="+mj-lt"/>
            </a:endParaRPr>
          </a:p>
        </p:txBody>
      </p:sp>
      <p:pic>
        <p:nvPicPr>
          <p:cNvPr id="1026" name="Picture 2">
            <a:extLst>
              <a:ext uri="{FF2B5EF4-FFF2-40B4-BE49-F238E27FC236}">
                <a16:creationId xmlns:a16="http://schemas.microsoft.com/office/drawing/2014/main" id="{C1626FA0-8AC0-11F7-41F8-C2515E7B8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440" y="1354339"/>
            <a:ext cx="65532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474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Calibri" panose="020F0502020204030204" pitchFamily="34" charset="0"/>
                <a:cs typeface="Calibri" panose="020F0502020204030204" pitchFamily="34" charset="0"/>
              </a:rPr>
              <a:t>Decision Tree Classifiers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12</a:t>
            </a:fld>
            <a:endParaRPr lang="en-SG">
              <a:latin typeface="+mj-lt"/>
            </a:endParaRPr>
          </a:p>
        </p:txBody>
      </p:sp>
      <p:sp>
        <p:nvSpPr>
          <p:cNvPr id="4" name="TextBox 3">
            <a:extLst>
              <a:ext uri="{FF2B5EF4-FFF2-40B4-BE49-F238E27FC236}">
                <a16:creationId xmlns:a16="http://schemas.microsoft.com/office/drawing/2014/main" id="{770F86A9-C4FC-4E17-D940-10A842CC5A8E}"/>
              </a:ext>
            </a:extLst>
          </p:cNvPr>
          <p:cNvSpPr txBox="1"/>
          <p:nvPr/>
        </p:nvSpPr>
        <p:spPr>
          <a:xfrm>
            <a:off x="628650" y="1285759"/>
            <a:ext cx="7772400" cy="738664"/>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SG" sz="1600" dirty="0"/>
              <a:t>Construct the rules using Classification And Regression Tree (CART) algorithm </a:t>
            </a:r>
          </a:p>
          <a:p>
            <a:pPr marL="285750" indent="-285750">
              <a:spcAft>
                <a:spcPts val="1200"/>
              </a:spcAft>
              <a:buFont typeface="Arial" panose="020B0604020202020204" pitchFamily="34" charset="0"/>
              <a:buChar char="•"/>
            </a:pPr>
            <a:r>
              <a:rPr lang="en-SG" sz="1600" dirty="0"/>
              <a:t>CART: Computing </a:t>
            </a:r>
            <a:r>
              <a:rPr lang="en-SG" sz="1600" u="sng" dirty="0"/>
              <a:t>GINI Impurity </a:t>
            </a:r>
            <a:r>
              <a:rPr lang="en-SG" sz="1600" dirty="0"/>
              <a:t>in deciding the rules and algorithm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708C5E-CCD4-0CFB-7C3D-3065F25F522E}"/>
                  </a:ext>
                </a:extLst>
              </p:cNvPr>
              <p:cNvSpPr txBox="1"/>
              <p:nvPr/>
            </p:nvSpPr>
            <p:spPr>
              <a:xfrm>
                <a:off x="4745583" y="2892478"/>
                <a:ext cx="2889658" cy="693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1600" b="0" i="1" smtClean="0">
                          <a:latin typeface="Cambria Math" panose="02040503050406030204" pitchFamily="18" charset="0"/>
                        </a:rPr>
                        <m:t>𝐺𝑖𝑛𝑖</m:t>
                      </m:r>
                      <m:r>
                        <a:rPr lang="en-SG" sz="1600" b="0" i="1" smtClean="0">
                          <a:latin typeface="Cambria Math" panose="02040503050406030204" pitchFamily="18" charset="0"/>
                        </a:rPr>
                        <m:t> </m:t>
                      </m:r>
                      <m:r>
                        <a:rPr lang="en-SG" sz="1600" b="0" i="1" smtClean="0">
                          <a:latin typeface="Cambria Math" panose="02040503050406030204" pitchFamily="18" charset="0"/>
                        </a:rPr>
                        <m:t>𝐼𝑚𝑝𝑢𝑟𝑖𝑡𝑦</m:t>
                      </m:r>
                      <m:r>
                        <a:rPr lang="en-SG" sz="1600" b="0" i="1" smtClean="0">
                          <a:latin typeface="Cambria Math" panose="02040503050406030204" pitchFamily="18" charset="0"/>
                        </a:rPr>
                        <m:t>=1−</m:t>
                      </m:r>
                      <m:nary>
                        <m:naryPr>
                          <m:chr m:val="∑"/>
                          <m:ctrlPr>
                            <a:rPr lang="en-SG" sz="1600" b="0" i="1" smtClean="0">
                              <a:latin typeface="Cambria Math" panose="02040503050406030204" pitchFamily="18" charset="0"/>
                            </a:rPr>
                          </m:ctrlPr>
                        </m:naryPr>
                        <m:sub>
                          <m:r>
                            <m:rPr>
                              <m:brk m:alnAt="23"/>
                            </m:rPr>
                            <a:rPr lang="en-SG" sz="1600" b="0" i="1" smtClean="0">
                              <a:latin typeface="Cambria Math" panose="02040503050406030204" pitchFamily="18" charset="0"/>
                            </a:rPr>
                            <m:t>𝑖</m:t>
                          </m:r>
                          <m:r>
                            <a:rPr lang="en-SG" sz="1600" b="0" i="1" smtClean="0">
                              <a:latin typeface="Cambria Math" panose="02040503050406030204" pitchFamily="18" charset="0"/>
                            </a:rPr>
                            <m:t>=1</m:t>
                          </m:r>
                        </m:sub>
                        <m:sup>
                          <m:r>
                            <a:rPr lang="en-SG" sz="1600" b="0" i="1" smtClean="0">
                              <a:latin typeface="Cambria Math" panose="02040503050406030204" pitchFamily="18" charset="0"/>
                            </a:rPr>
                            <m:t>𝐶</m:t>
                          </m:r>
                        </m:sup>
                        <m:e>
                          <m:sSup>
                            <m:sSupPr>
                              <m:ctrlPr>
                                <a:rPr lang="en-SG" sz="1600" b="0" i="1" smtClean="0">
                                  <a:latin typeface="Cambria Math" panose="02040503050406030204" pitchFamily="18" charset="0"/>
                                </a:rPr>
                              </m:ctrlPr>
                            </m:sSupPr>
                            <m:e>
                              <m:sSub>
                                <m:sSubPr>
                                  <m:ctrlPr>
                                    <a:rPr lang="en-SG" sz="1600" b="0" i="1" smtClean="0">
                                      <a:latin typeface="Cambria Math" panose="02040503050406030204" pitchFamily="18" charset="0"/>
                                    </a:rPr>
                                  </m:ctrlPr>
                                </m:sSubPr>
                                <m:e>
                                  <m:r>
                                    <a:rPr lang="en-SG" sz="1600" b="0" i="1" smtClean="0">
                                      <a:latin typeface="Cambria Math" panose="02040503050406030204" pitchFamily="18" charset="0"/>
                                    </a:rPr>
                                    <m:t>(</m:t>
                                  </m:r>
                                  <m:r>
                                    <a:rPr lang="en-SG" sz="1600" b="0" i="1" smtClean="0">
                                      <a:latin typeface="Cambria Math" panose="02040503050406030204" pitchFamily="18" charset="0"/>
                                    </a:rPr>
                                    <m:t>𝑝</m:t>
                                  </m:r>
                                </m:e>
                                <m:sub>
                                  <m:r>
                                    <a:rPr lang="en-SG" sz="1600" b="0" i="1" smtClean="0">
                                      <a:latin typeface="Cambria Math" panose="02040503050406030204" pitchFamily="18" charset="0"/>
                                    </a:rPr>
                                    <m:t>𝑖</m:t>
                                  </m:r>
                                </m:sub>
                              </m:sSub>
                              <m:r>
                                <a:rPr lang="en-SG" sz="1600" b="0" i="1" smtClean="0">
                                  <a:latin typeface="Cambria Math" panose="02040503050406030204" pitchFamily="18" charset="0"/>
                                </a:rPr>
                                <m:t>)</m:t>
                              </m:r>
                            </m:e>
                            <m:sup>
                              <m:r>
                                <a:rPr lang="en-SG" sz="1600" b="0" i="1" smtClean="0">
                                  <a:latin typeface="Cambria Math" panose="02040503050406030204" pitchFamily="18" charset="0"/>
                                </a:rPr>
                                <m:t>2</m:t>
                              </m:r>
                            </m:sup>
                          </m:sSup>
                        </m:e>
                      </m:nary>
                    </m:oMath>
                  </m:oMathPara>
                </a14:m>
                <a:endParaRPr lang="en-SG" sz="1600" dirty="0"/>
              </a:p>
            </p:txBody>
          </p:sp>
        </mc:Choice>
        <mc:Fallback xmlns="">
          <p:sp>
            <p:nvSpPr>
              <p:cNvPr id="5" name="TextBox 4">
                <a:extLst>
                  <a:ext uri="{FF2B5EF4-FFF2-40B4-BE49-F238E27FC236}">
                    <a16:creationId xmlns:a16="http://schemas.microsoft.com/office/drawing/2014/main" id="{A7708C5E-CCD4-0CFB-7C3D-3065F25F522E}"/>
                  </a:ext>
                </a:extLst>
              </p:cNvPr>
              <p:cNvSpPr txBox="1">
                <a:spLocks noRot="1" noChangeAspect="1" noMove="1" noResize="1" noEditPoints="1" noAdjustHandles="1" noChangeArrowheads="1" noChangeShapeType="1" noTextEdit="1"/>
              </p:cNvSpPr>
              <p:nvPr/>
            </p:nvSpPr>
            <p:spPr>
              <a:xfrm>
                <a:off x="4745583" y="2892478"/>
                <a:ext cx="2889658" cy="693716"/>
              </a:xfrm>
              <a:prstGeom prst="rect">
                <a:avLst/>
              </a:prstGeom>
              <a:blipFill>
                <a:blip r:embed="rId4"/>
                <a:stretch>
                  <a:fillRect/>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EBE848B6-C169-BE42-909A-DBDA31681596}"/>
              </a:ext>
            </a:extLst>
          </p:cNvPr>
          <p:cNvPicPr/>
          <p:nvPr/>
        </p:nvPicPr>
        <p:blipFill rotWithShape="1">
          <a:blip r:embed="rId5">
            <a:extLst>
              <a:ext uri="{28A0092B-C50C-407E-A947-70E740481C1C}">
                <a14:useLocalDpi xmlns:a14="http://schemas.microsoft.com/office/drawing/2010/main" val="0"/>
              </a:ext>
            </a:extLst>
          </a:blip>
          <a:srcRect t="17478" r="85038" b="68153"/>
          <a:stretch/>
        </p:blipFill>
        <p:spPr bwMode="auto">
          <a:xfrm>
            <a:off x="1883050" y="2722837"/>
            <a:ext cx="2061012" cy="14369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6872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Calibri" panose="020F0502020204030204" pitchFamily="34" charset="0"/>
                <a:cs typeface="Calibri" panose="020F0502020204030204" pitchFamily="34" charset="0"/>
              </a:rPr>
              <a:t>Decision Tree Classifiers - Example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13</a:t>
            </a:fld>
            <a:endParaRPr lang="en-SG">
              <a:latin typeface="+mj-lt"/>
            </a:endParaRPr>
          </a:p>
        </p:txBody>
      </p:sp>
      <p:graphicFrame>
        <p:nvGraphicFramePr>
          <p:cNvPr id="3" name="Table 4">
            <a:extLst>
              <a:ext uri="{FF2B5EF4-FFF2-40B4-BE49-F238E27FC236}">
                <a16:creationId xmlns:a16="http://schemas.microsoft.com/office/drawing/2014/main" id="{4737073A-F265-C7D2-C58F-65C7019CD094}"/>
              </a:ext>
            </a:extLst>
          </p:cNvPr>
          <p:cNvGraphicFramePr>
            <a:graphicFrameLocks noGrp="1"/>
          </p:cNvGraphicFramePr>
          <p:nvPr>
            <p:extLst>
              <p:ext uri="{D42A27DB-BD31-4B8C-83A1-F6EECF244321}">
                <p14:modId xmlns:p14="http://schemas.microsoft.com/office/powerpoint/2010/main" val="1930216061"/>
              </p:ext>
            </p:extLst>
          </p:nvPr>
        </p:nvGraphicFramePr>
        <p:xfrm>
          <a:off x="628650" y="1429393"/>
          <a:ext cx="4550360" cy="3014604"/>
        </p:xfrm>
        <a:graphic>
          <a:graphicData uri="http://schemas.openxmlformats.org/drawingml/2006/table">
            <a:tbl>
              <a:tblPr firstRow="1" bandRow="1">
                <a:tableStyleId>{5C22544A-7EE6-4342-B048-85BDC9FD1C3A}</a:tableStyleId>
              </a:tblPr>
              <a:tblGrid>
                <a:gridCol w="901496">
                  <a:extLst>
                    <a:ext uri="{9D8B030D-6E8A-4147-A177-3AD203B41FA5}">
                      <a16:colId xmlns:a16="http://schemas.microsoft.com/office/drawing/2014/main" val="3097140085"/>
                    </a:ext>
                  </a:extLst>
                </a:gridCol>
                <a:gridCol w="1373684">
                  <a:extLst>
                    <a:ext uri="{9D8B030D-6E8A-4147-A177-3AD203B41FA5}">
                      <a16:colId xmlns:a16="http://schemas.microsoft.com/office/drawing/2014/main" val="679464674"/>
                    </a:ext>
                  </a:extLst>
                </a:gridCol>
                <a:gridCol w="1137590">
                  <a:extLst>
                    <a:ext uri="{9D8B030D-6E8A-4147-A177-3AD203B41FA5}">
                      <a16:colId xmlns:a16="http://schemas.microsoft.com/office/drawing/2014/main" val="2843509227"/>
                    </a:ext>
                  </a:extLst>
                </a:gridCol>
                <a:gridCol w="1137590">
                  <a:extLst>
                    <a:ext uri="{9D8B030D-6E8A-4147-A177-3AD203B41FA5}">
                      <a16:colId xmlns:a16="http://schemas.microsoft.com/office/drawing/2014/main" val="831552838"/>
                    </a:ext>
                  </a:extLst>
                </a:gridCol>
              </a:tblGrid>
              <a:tr h="329714">
                <a:tc>
                  <a:txBody>
                    <a:bodyPr/>
                    <a:lstStyle/>
                    <a:p>
                      <a:r>
                        <a:rPr lang="en-SG" dirty="0"/>
                        <a:t>Age</a:t>
                      </a:r>
                    </a:p>
                  </a:txBody>
                  <a:tcPr/>
                </a:tc>
                <a:tc>
                  <a:txBody>
                    <a:bodyPr/>
                    <a:lstStyle/>
                    <a:p>
                      <a:r>
                        <a:rPr lang="en-SG" dirty="0"/>
                        <a:t>Cholesterol </a:t>
                      </a:r>
                    </a:p>
                  </a:txBody>
                  <a:tcPr/>
                </a:tc>
                <a:tc>
                  <a:txBody>
                    <a:bodyPr/>
                    <a:lstStyle/>
                    <a:p>
                      <a:r>
                        <a:rPr lang="en-SG" dirty="0"/>
                        <a:t>Smoking</a:t>
                      </a:r>
                    </a:p>
                  </a:txBody>
                  <a:tcPr/>
                </a:tc>
                <a:tc>
                  <a:txBody>
                    <a:bodyPr/>
                    <a:lstStyle/>
                    <a:p>
                      <a:r>
                        <a:rPr lang="en-SG" dirty="0"/>
                        <a:t>Risk of AAA</a:t>
                      </a:r>
                    </a:p>
                  </a:txBody>
                  <a:tcPr/>
                </a:tc>
                <a:extLst>
                  <a:ext uri="{0D108BD9-81ED-4DB2-BD59-A6C34878D82A}">
                    <a16:rowId xmlns:a16="http://schemas.microsoft.com/office/drawing/2014/main" val="1118550467"/>
                  </a:ext>
                </a:extLst>
              </a:tr>
              <a:tr h="329714">
                <a:tc>
                  <a:txBody>
                    <a:bodyPr/>
                    <a:lstStyle/>
                    <a:p>
                      <a:r>
                        <a:rPr lang="en-SG" dirty="0"/>
                        <a:t>40</a:t>
                      </a:r>
                    </a:p>
                  </a:txBody>
                  <a:tcPr/>
                </a:tc>
                <a:tc>
                  <a:txBody>
                    <a:bodyPr/>
                    <a:lstStyle/>
                    <a:p>
                      <a:r>
                        <a:rPr lang="en-SG" dirty="0"/>
                        <a:t>289</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36791905"/>
                  </a:ext>
                </a:extLst>
              </a:tr>
              <a:tr h="329714">
                <a:tc>
                  <a:txBody>
                    <a:bodyPr/>
                    <a:lstStyle/>
                    <a:p>
                      <a:r>
                        <a:rPr lang="en-SG" dirty="0"/>
                        <a:t>54</a:t>
                      </a:r>
                    </a:p>
                  </a:txBody>
                  <a:tcPr/>
                </a:tc>
                <a:tc>
                  <a:txBody>
                    <a:bodyPr/>
                    <a:lstStyle/>
                    <a:p>
                      <a:r>
                        <a:rPr lang="en-SG" dirty="0"/>
                        <a:t>298</a:t>
                      </a:r>
                    </a:p>
                  </a:txBody>
                  <a:tcPr/>
                </a:tc>
                <a:tc>
                  <a:txBody>
                    <a:bodyPr/>
                    <a:lstStyle/>
                    <a:p>
                      <a:r>
                        <a:rPr lang="en-SG" dirty="0"/>
                        <a:t>Yes</a:t>
                      </a:r>
                    </a:p>
                    <a:p>
                      <a:endParaRPr lang="en-SG" dirty="0"/>
                    </a:p>
                  </a:txBody>
                  <a:tcPr/>
                </a:tc>
                <a:tc>
                  <a:txBody>
                    <a:bodyPr/>
                    <a:lstStyle/>
                    <a:p>
                      <a:r>
                        <a:rPr lang="en-SG" dirty="0"/>
                        <a:t>Low</a:t>
                      </a:r>
                    </a:p>
                  </a:txBody>
                  <a:tcPr/>
                </a:tc>
                <a:extLst>
                  <a:ext uri="{0D108BD9-81ED-4DB2-BD59-A6C34878D82A}">
                    <a16:rowId xmlns:a16="http://schemas.microsoft.com/office/drawing/2014/main" val="243331249"/>
                  </a:ext>
                </a:extLst>
              </a:tr>
              <a:tr h="329714">
                <a:tc>
                  <a:txBody>
                    <a:bodyPr/>
                    <a:lstStyle/>
                    <a:p>
                      <a:r>
                        <a:rPr lang="en-SG" dirty="0"/>
                        <a:t>65</a:t>
                      </a:r>
                    </a:p>
                  </a:txBody>
                  <a:tcPr/>
                </a:tc>
                <a:tc>
                  <a:txBody>
                    <a:bodyPr/>
                    <a:lstStyle/>
                    <a:p>
                      <a:r>
                        <a:rPr lang="en-SG" dirty="0"/>
                        <a:t>300</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4009879728"/>
                  </a:ext>
                </a:extLst>
              </a:tr>
              <a:tr h="329714">
                <a:tc>
                  <a:txBody>
                    <a:bodyPr/>
                    <a:lstStyle/>
                    <a:p>
                      <a:r>
                        <a:rPr lang="en-SG" dirty="0"/>
                        <a:t>55</a:t>
                      </a:r>
                    </a:p>
                  </a:txBody>
                  <a:tcPr/>
                </a:tc>
                <a:tc>
                  <a:txBody>
                    <a:bodyPr/>
                    <a:lstStyle/>
                    <a:p>
                      <a:r>
                        <a:rPr lang="en-SG" dirty="0"/>
                        <a:t>172</a:t>
                      </a:r>
                    </a:p>
                  </a:txBody>
                  <a:tcPr/>
                </a:tc>
                <a:tc>
                  <a:txBody>
                    <a:bodyPr/>
                    <a:lstStyle/>
                    <a:p>
                      <a:r>
                        <a:rPr lang="en-SG" dirty="0"/>
                        <a:t>No</a:t>
                      </a:r>
                    </a:p>
                  </a:txBody>
                  <a:tcPr/>
                </a:tc>
                <a:tc>
                  <a:txBody>
                    <a:bodyPr/>
                    <a:lstStyle/>
                    <a:p>
                      <a:r>
                        <a:rPr lang="en-SG" dirty="0"/>
                        <a:t>Low</a:t>
                      </a:r>
                    </a:p>
                  </a:txBody>
                  <a:tcPr/>
                </a:tc>
                <a:extLst>
                  <a:ext uri="{0D108BD9-81ED-4DB2-BD59-A6C34878D82A}">
                    <a16:rowId xmlns:a16="http://schemas.microsoft.com/office/drawing/2014/main" val="269633334"/>
                  </a:ext>
                </a:extLst>
              </a:tr>
              <a:tr h="329714">
                <a:tc>
                  <a:txBody>
                    <a:bodyPr/>
                    <a:lstStyle/>
                    <a:p>
                      <a:r>
                        <a:rPr lang="en-SG" dirty="0"/>
                        <a:t>45</a:t>
                      </a:r>
                    </a:p>
                  </a:txBody>
                  <a:tcPr/>
                </a:tc>
                <a:tc>
                  <a:txBody>
                    <a:bodyPr/>
                    <a:lstStyle/>
                    <a:p>
                      <a:r>
                        <a:rPr lang="en-SG" dirty="0"/>
                        <a:t>176</a:t>
                      </a:r>
                    </a:p>
                  </a:txBody>
                  <a:tcPr/>
                </a:tc>
                <a:tc>
                  <a:txBody>
                    <a:bodyPr/>
                    <a:lstStyle/>
                    <a:p>
                      <a:r>
                        <a:rPr lang="en-SG" dirty="0"/>
                        <a:t>No</a:t>
                      </a:r>
                    </a:p>
                  </a:txBody>
                  <a:tcPr/>
                </a:tc>
                <a:tc>
                  <a:txBody>
                    <a:bodyPr/>
                    <a:lstStyle/>
                    <a:p>
                      <a:r>
                        <a:rPr lang="en-SG" dirty="0"/>
                        <a:t>Low</a:t>
                      </a:r>
                    </a:p>
                  </a:txBody>
                  <a:tcPr/>
                </a:tc>
                <a:extLst>
                  <a:ext uri="{0D108BD9-81ED-4DB2-BD59-A6C34878D82A}">
                    <a16:rowId xmlns:a16="http://schemas.microsoft.com/office/drawing/2014/main" val="3879227386"/>
                  </a:ext>
                </a:extLst>
              </a:tr>
              <a:tr h="329714">
                <a:tc>
                  <a:txBody>
                    <a:bodyPr/>
                    <a:lstStyle/>
                    <a:p>
                      <a:r>
                        <a:rPr lang="en-SG" dirty="0"/>
                        <a:t>76</a:t>
                      </a:r>
                    </a:p>
                  </a:txBody>
                  <a:tcPr/>
                </a:tc>
                <a:tc>
                  <a:txBody>
                    <a:bodyPr/>
                    <a:lstStyle/>
                    <a:p>
                      <a:r>
                        <a:rPr lang="en-SG" dirty="0"/>
                        <a:t>212</a:t>
                      </a:r>
                    </a:p>
                  </a:txBody>
                  <a:tcPr/>
                </a:tc>
                <a:tc>
                  <a:txBody>
                    <a:bodyPr/>
                    <a:lstStyle/>
                    <a:p>
                      <a:r>
                        <a:rPr lang="en-SG" dirty="0"/>
                        <a:t>No</a:t>
                      </a:r>
                    </a:p>
                  </a:txBody>
                  <a:tcPr/>
                </a:tc>
                <a:tc>
                  <a:txBody>
                    <a:bodyPr/>
                    <a:lstStyle/>
                    <a:p>
                      <a:r>
                        <a:rPr lang="en-SG" dirty="0"/>
                        <a:t>High</a:t>
                      </a:r>
                    </a:p>
                  </a:txBody>
                  <a:tcPr/>
                </a:tc>
                <a:extLst>
                  <a:ext uri="{0D108BD9-81ED-4DB2-BD59-A6C34878D82A}">
                    <a16:rowId xmlns:a16="http://schemas.microsoft.com/office/drawing/2014/main" val="1553094444"/>
                  </a:ext>
                </a:extLst>
              </a:tr>
              <a:tr h="329714">
                <a:tc>
                  <a:txBody>
                    <a:bodyPr/>
                    <a:lstStyle/>
                    <a:p>
                      <a:r>
                        <a:rPr lang="en-SG" dirty="0"/>
                        <a:t>77</a:t>
                      </a:r>
                    </a:p>
                  </a:txBody>
                  <a:tcPr/>
                </a:tc>
                <a:tc>
                  <a:txBody>
                    <a:bodyPr/>
                    <a:lstStyle/>
                    <a:p>
                      <a:r>
                        <a:rPr lang="en-SG" dirty="0"/>
                        <a:t>281</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1721160970"/>
                  </a:ext>
                </a:extLst>
              </a:tr>
            </a:tbl>
          </a:graphicData>
        </a:graphic>
      </p:graphicFrame>
      <p:sp>
        <p:nvSpPr>
          <p:cNvPr id="7" name="TextBox 6">
            <a:extLst>
              <a:ext uri="{FF2B5EF4-FFF2-40B4-BE49-F238E27FC236}">
                <a16:creationId xmlns:a16="http://schemas.microsoft.com/office/drawing/2014/main" id="{33B09A63-6289-08D6-36F6-2AF1091B767B}"/>
              </a:ext>
            </a:extLst>
          </p:cNvPr>
          <p:cNvSpPr txBox="1"/>
          <p:nvPr/>
        </p:nvSpPr>
        <p:spPr>
          <a:xfrm>
            <a:off x="5577841" y="1429393"/>
            <a:ext cx="2567940" cy="1384995"/>
          </a:xfrm>
          <a:prstGeom prst="rect">
            <a:avLst/>
          </a:prstGeom>
          <a:noFill/>
        </p:spPr>
        <p:txBody>
          <a:bodyPr wrap="square" rtlCol="0">
            <a:spAutoFit/>
          </a:bodyPr>
          <a:lstStyle/>
          <a:p>
            <a:r>
              <a:rPr lang="en-SG" dirty="0"/>
              <a:t>Examples: 7 Patients</a:t>
            </a:r>
          </a:p>
          <a:p>
            <a:r>
              <a:rPr lang="en-SG" dirty="0"/>
              <a:t>Risk Factor: </a:t>
            </a:r>
          </a:p>
          <a:p>
            <a:pPr marL="514350" indent="-514350">
              <a:buAutoNum type="arabicPeriod"/>
            </a:pPr>
            <a:r>
              <a:rPr lang="en-SG" dirty="0"/>
              <a:t>Age</a:t>
            </a:r>
          </a:p>
          <a:p>
            <a:pPr marL="514350" indent="-514350">
              <a:buAutoNum type="arabicPeriod"/>
            </a:pPr>
            <a:r>
              <a:rPr lang="en-SG" dirty="0"/>
              <a:t>Cholesterol Level </a:t>
            </a:r>
          </a:p>
          <a:p>
            <a:pPr marL="514350" indent="-514350">
              <a:buAutoNum type="arabicPeriod"/>
            </a:pPr>
            <a:r>
              <a:rPr lang="en-SG" dirty="0"/>
              <a:t>Smoking</a:t>
            </a:r>
          </a:p>
          <a:p>
            <a:pPr marL="514350" indent="-514350">
              <a:buAutoNum type="arabicPeriod"/>
            </a:pPr>
            <a:endParaRPr lang="en-SG" dirty="0"/>
          </a:p>
        </p:txBody>
      </p:sp>
      <p:sp>
        <p:nvSpPr>
          <p:cNvPr id="8" name="TextBox 7">
            <a:extLst>
              <a:ext uri="{FF2B5EF4-FFF2-40B4-BE49-F238E27FC236}">
                <a16:creationId xmlns:a16="http://schemas.microsoft.com/office/drawing/2014/main" id="{E4C053D7-86C9-5083-DFBD-F6686137C687}"/>
              </a:ext>
            </a:extLst>
          </p:cNvPr>
          <p:cNvSpPr txBox="1"/>
          <p:nvPr/>
        </p:nvSpPr>
        <p:spPr>
          <a:xfrm>
            <a:off x="628650" y="4505653"/>
            <a:ext cx="2567940" cy="261610"/>
          </a:xfrm>
          <a:prstGeom prst="rect">
            <a:avLst/>
          </a:prstGeom>
          <a:noFill/>
        </p:spPr>
        <p:txBody>
          <a:bodyPr wrap="square" rtlCol="0">
            <a:spAutoFit/>
          </a:bodyPr>
          <a:lstStyle/>
          <a:p>
            <a:r>
              <a:rPr lang="en-SG" sz="1050" dirty="0"/>
              <a:t>AAA – Abdominal Aorta Aneurysm</a:t>
            </a:r>
          </a:p>
        </p:txBody>
      </p:sp>
      <p:sp>
        <p:nvSpPr>
          <p:cNvPr id="10" name="TextBox 9">
            <a:extLst>
              <a:ext uri="{FF2B5EF4-FFF2-40B4-BE49-F238E27FC236}">
                <a16:creationId xmlns:a16="http://schemas.microsoft.com/office/drawing/2014/main" id="{BCC98971-E5AB-22CC-150D-02C5E269E414}"/>
              </a:ext>
            </a:extLst>
          </p:cNvPr>
          <p:cNvSpPr txBox="1"/>
          <p:nvPr/>
        </p:nvSpPr>
        <p:spPr>
          <a:xfrm>
            <a:off x="5577840" y="3059002"/>
            <a:ext cx="3055619" cy="523220"/>
          </a:xfrm>
          <a:prstGeom prst="rect">
            <a:avLst/>
          </a:prstGeom>
          <a:noFill/>
        </p:spPr>
        <p:txBody>
          <a:bodyPr wrap="square" rtlCol="0">
            <a:spAutoFit/>
          </a:bodyPr>
          <a:lstStyle/>
          <a:p>
            <a:r>
              <a:rPr lang="en-SG" dirty="0"/>
              <a:t>To decide the splitting, GINI Index is calculated for all risk factors. </a:t>
            </a:r>
          </a:p>
        </p:txBody>
      </p:sp>
    </p:spTree>
    <p:extLst>
      <p:ext uri="{BB962C8B-B14F-4D97-AF65-F5344CB8AC3E}">
        <p14:creationId xmlns:p14="http://schemas.microsoft.com/office/powerpoint/2010/main" val="366741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677150" cy="775252"/>
          </a:xfrm>
        </p:spPr>
        <p:txBody>
          <a:bodyPr>
            <a:normAutofit/>
          </a:bodyPr>
          <a:lstStyle/>
          <a:p>
            <a:r>
              <a:rPr lang="en-US" b="1" dirty="0">
                <a:solidFill>
                  <a:srgbClr val="FFFFFF"/>
                </a:solidFill>
                <a:latin typeface="Calibri" panose="020F0502020204030204" pitchFamily="34" charset="0"/>
                <a:cs typeface="Calibri" panose="020F0502020204030204" pitchFamily="34" charset="0"/>
              </a:rPr>
              <a:t>Calculate Gini Impurity for Age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14</a:t>
            </a:fld>
            <a:endParaRPr lang="en-SG">
              <a:latin typeface="+mj-lt"/>
            </a:endParaRPr>
          </a:p>
        </p:txBody>
      </p:sp>
      <p:graphicFrame>
        <p:nvGraphicFramePr>
          <p:cNvPr id="3" name="Table 4">
            <a:extLst>
              <a:ext uri="{FF2B5EF4-FFF2-40B4-BE49-F238E27FC236}">
                <a16:creationId xmlns:a16="http://schemas.microsoft.com/office/drawing/2014/main" id="{4737073A-F265-C7D2-C58F-65C7019CD094}"/>
              </a:ext>
            </a:extLst>
          </p:cNvPr>
          <p:cNvGraphicFramePr>
            <a:graphicFrameLocks noGrp="1"/>
          </p:cNvGraphicFramePr>
          <p:nvPr>
            <p:extLst>
              <p:ext uri="{D42A27DB-BD31-4B8C-83A1-F6EECF244321}">
                <p14:modId xmlns:p14="http://schemas.microsoft.com/office/powerpoint/2010/main" val="1357196890"/>
              </p:ext>
            </p:extLst>
          </p:nvPr>
        </p:nvGraphicFramePr>
        <p:xfrm>
          <a:off x="628650" y="1429393"/>
          <a:ext cx="4550360" cy="3014604"/>
        </p:xfrm>
        <a:graphic>
          <a:graphicData uri="http://schemas.openxmlformats.org/drawingml/2006/table">
            <a:tbl>
              <a:tblPr firstRow="1" bandRow="1">
                <a:tableStyleId>{5C22544A-7EE6-4342-B048-85BDC9FD1C3A}</a:tableStyleId>
              </a:tblPr>
              <a:tblGrid>
                <a:gridCol w="901496">
                  <a:extLst>
                    <a:ext uri="{9D8B030D-6E8A-4147-A177-3AD203B41FA5}">
                      <a16:colId xmlns:a16="http://schemas.microsoft.com/office/drawing/2014/main" val="3097140085"/>
                    </a:ext>
                  </a:extLst>
                </a:gridCol>
                <a:gridCol w="1373684">
                  <a:extLst>
                    <a:ext uri="{9D8B030D-6E8A-4147-A177-3AD203B41FA5}">
                      <a16:colId xmlns:a16="http://schemas.microsoft.com/office/drawing/2014/main" val="679464674"/>
                    </a:ext>
                  </a:extLst>
                </a:gridCol>
                <a:gridCol w="1137590">
                  <a:extLst>
                    <a:ext uri="{9D8B030D-6E8A-4147-A177-3AD203B41FA5}">
                      <a16:colId xmlns:a16="http://schemas.microsoft.com/office/drawing/2014/main" val="2843509227"/>
                    </a:ext>
                  </a:extLst>
                </a:gridCol>
                <a:gridCol w="1137590">
                  <a:extLst>
                    <a:ext uri="{9D8B030D-6E8A-4147-A177-3AD203B41FA5}">
                      <a16:colId xmlns:a16="http://schemas.microsoft.com/office/drawing/2014/main" val="831552838"/>
                    </a:ext>
                  </a:extLst>
                </a:gridCol>
              </a:tblGrid>
              <a:tr h="329714">
                <a:tc>
                  <a:txBody>
                    <a:bodyPr/>
                    <a:lstStyle/>
                    <a:p>
                      <a:r>
                        <a:rPr lang="en-SG" dirty="0"/>
                        <a:t>Age</a:t>
                      </a:r>
                    </a:p>
                  </a:txBody>
                  <a:tcPr/>
                </a:tc>
                <a:tc>
                  <a:txBody>
                    <a:bodyPr/>
                    <a:lstStyle/>
                    <a:p>
                      <a:r>
                        <a:rPr lang="en-SG" dirty="0"/>
                        <a:t>Cholesterol </a:t>
                      </a:r>
                    </a:p>
                  </a:txBody>
                  <a:tcPr/>
                </a:tc>
                <a:tc>
                  <a:txBody>
                    <a:bodyPr/>
                    <a:lstStyle/>
                    <a:p>
                      <a:r>
                        <a:rPr lang="en-SG" dirty="0"/>
                        <a:t>Smoking</a:t>
                      </a:r>
                    </a:p>
                  </a:txBody>
                  <a:tcPr/>
                </a:tc>
                <a:tc>
                  <a:txBody>
                    <a:bodyPr/>
                    <a:lstStyle/>
                    <a:p>
                      <a:r>
                        <a:rPr lang="en-SG" dirty="0"/>
                        <a:t>Risk of AAA</a:t>
                      </a:r>
                    </a:p>
                  </a:txBody>
                  <a:tcPr/>
                </a:tc>
                <a:extLst>
                  <a:ext uri="{0D108BD9-81ED-4DB2-BD59-A6C34878D82A}">
                    <a16:rowId xmlns:a16="http://schemas.microsoft.com/office/drawing/2014/main" val="1118550467"/>
                  </a:ext>
                </a:extLst>
              </a:tr>
              <a:tr h="329714">
                <a:tc>
                  <a:txBody>
                    <a:bodyPr/>
                    <a:lstStyle/>
                    <a:p>
                      <a:r>
                        <a:rPr lang="en-SG" dirty="0">
                          <a:solidFill>
                            <a:schemeClr val="tx1"/>
                          </a:solidFill>
                        </a:rPr>
                        <a:t>40</a:t>
                      </a:r>
                    </a:p>
                  </a:txBody>
                  <a:tcPr/>
                </a:tc>
                <a:tc>
                  <a:txBody>
                    <a:bodyPr/>
                    <a:lstStyle/>
                    <a:p>
                      <a:r>
                        <a:rPr lang="en-SG" dirty="0"/>
                        <a:t>289</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36791905"/>
                  </a:ext>
                </a:extLst>
              </a:tr>
              <a:tr h="329714">
                <a:tc>
                  <a:txBody>
                    <a:bodyPr/>
                    <a:lstStyle/>
                    <a:p>
                      <a:r>
                        <a:rPr lang="en-SG" dirty="0">
                          <a:solidFill>
                            <a:schemeClr val="tx1"/>
                          </a:solidFill>
                        </a:rPr>
                        <a:t>54</a:t>
                      </a:r>
                    </a:p>
                  </a:txBody>
                  <a:tcPr/>
                </a:tc>
                <a:tc>
                  <a:txBody>
                    <a:bodyPr/>
                    <a:lstStyle/>
                    <a:p>
                      <a:r>
                        <a:rPr lang="en-SG" dirty="0"/>
                        <a:t>298</a:t>
                      </a:r>
                    </a:p>
                  </a:txBody>
                  <a:tcPr/>
                </a:tc>
                <a:tc>
                  <a:txBody>
                    <a:bodyPr/>
                    <a:lstStyle/>
                    <a:p>
                      <a:r>
                        <a:rPr lang="en-SG" dirty="0"/>
                        <a:t>Yes</a:t>
                      </a:r>
                    </a:p>
                    <a:p>
                      <a:endParaRPr lang="en-SG" dirty="0"/>
                    </a:p>
                  </a:txBody>
                  <a:tcPr/>
                </a:tc>
                <a:tc>
                  <a:txBody>
                    <a:bodyPr/>
                    <a:lstStyle/>
                    <a:p>
                      <a:r>
                        <a:rPr lang="en-SG" dirty="0"/>
                        <a:t>Low</a:t>
                      </a:r>
                    </a:p>
                  </a:txBody>
                  <a:tcPr/>
                </a:tc>
                <a:extLst>
                  <a:ext uri="{0D108BD9-81ED-4DB2-BD59-A6C34878D82A}">
                    <a16:rowId xmlns:a16="http://schemas.microsoft.com/office/drawing/2014/main" val="243331249"/>
                  </a:ext>
                </a:extLst>
              </a:tr>
              <a:tr h="329714">
                <a:tc>
                  <a:txBody>
                    <a:bodyPr/>
                    <a:lstStyle/>
                    <a:p>
                      <a:r>
                        <a:rPr lang="en-SG" dirty="0">
                          <a:solidFill>
                            <a:srgbClr val="FF0000"/>
                          </a:solidFill>
                        </a:rPr>
                        <a:t>65</a:t>
                      </a:r>
                    </a:p>
                  </a:txBody>
                  <a:tcPr/>
                </a:tc>
                <a:tc>
                  <a:txBody>
                    <a:bodyPr/>
                    <a:lstStyle/>
                    <a:p>
                      <a:r>
                        <a:rPr lang="en-SG" dirty="0"/>
                        <a:t>300</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4009879728"/>
                  </a:ext>
                </a:extLst>
              </a:tr>
              <a:tr h="329714">
                <a:tc>
                  <a:txBody>
                    <a:bodyPr/>
                    <a:lstStyle/>
                    <a:p>
                      <a:r>
                        <a:rPr lang="en-SG" dirty="0">
                          <a:solidFill>
                            <a:srgbClr val="FF0000"/>
                          </a:solidFill>
                        </a:rPr>
                        <a:t>55</a:t>
                      </a:r>
                    </a:p>
                  </a:txBody>
                  <a:tcPr/>
                </a:tc>
                <a:tc>
                  <a:txBody>
                    <a:bodyPr/>
                    <a:lstStyle/>
                    <a:p>
                      <a:r>
                        <a:rPr lang="en-SG" dirty="0"/>
                        <a:t>172</a:t>
                      </a:r>
                    </a:p>
                  </a:txBody>
                  <a:tcPr/>
                </a:tc>
                <a:tc>
                  <a:txBody>
                    <a:bodyPr/>
                    <a:lstStyle/>
                    <a:p>
                      <a:r>
                        <a:rPr lang="en-SG" dirty="0"/>
                        <a:t>No</a:t>
                      </a:r>
                    </a:p>
                  </a:txBody>
                  <a:tcPr/>
                </a:tc>
                <a:tc>
                  <a:txBody>
                    <a:bodyPr/>
                    <a:lstStyle/>
                    <a:p>
                      <a:r>
                        <a:rPr lang="en-SG" dirty="0"/>
                        <a:t>Low</a:t>
                      </a:r>
                    </a:p>
                  </a:txBody>
                  <a:tcPr/>
                </a:tc>
                <a:extLst>
                  <a:ext uri="{0D108BD9-81ED-4DB2-BD59-A6C34878D82A}">
                    <a16:rowId xmlns:a16="http://schemas.microsoft.com/office/drawing/2014/main" val="269633334"/>
                  </a:ext>
                </a:extLst>
              </a:tr>
              <a:tr h="329714">
                <a:tc>
                  <a:txBody>
                    <a:bodyPr/>
                    <a:lstStyle/>
                    <a:p>
                      <a:r>
                        <a:rPr lang="en-SG" dirty="0">
                          <a:solidFill>
                            <a:schemeClr val="tx1"/>
                          </a:solidFill>
                        </a:rPr>
                        <a:t>45</a:t>
                      </a:r>
                    </a:p>
                  </a:txBody>
                  <a:tcPr/>
                </a:tc>
                <a:tc>
                  <a:txBody>
                    <a:bodyPr/>
                    <a:lstStyle/>
                    <a:p>
                      <a:r>
                        <a:rPr lang="en-SG" dirty="0"/>
                        <a:t>176</a:t>
                      </a:r>
                    </a:p>
                  </a:txBody>
                  <a:tcPr/>
                </a:tc>
                <a:tc>
                  <a:txBody>
                    <a:bodyPr/>
                    <a:lstStyle/>
                    <a:p>
                      <a:r>
                        <a:rPr lang="en-SG" dirty="0"/>
                        <a:t>No</a:t>
                      </a:r>
                    </a:p>
                  </a:txBody>
                  <a:tcPr/>
                </a:tc>
                <a:tc>
                  <a:txBody>
                    <a:bodyPr/>
                    <a:lstStyle/>
                    <a:p>
                      <a:r>
                        <a:rPr lang="en-SG" dirty="0"/>
                        <a:t>Low</a:t>
                      </a:r>
                    </a:p>
                  </a:txBody>
                  <a:tcPr/>
                </a:tc>
                <a:extLst>
                  <a:ext uri="{0D108BD9-81ED-4DB2-BD59-A6C34878D82A}">
                    <a16:rowId xmlns:a16="http://schemas.microsoft.com/office/drawing/2014/main" val="3879227386"/>
                  </a:ext>
                </a:extLst>
              </a:tr>
              <a:tr h="329714">
                <a:tc>
                  <a:txBody>
                    <a:bodyPr/>
                    <a:lstStyle/>
                    <a:p>
                      <a:r>
                        <a:rPr lang="en-SG" dirty="0">
                          <a:solidFill>
                            <a:srgbClr val="FF0000"/>
                          </a:solidFill>
                        </a:rPr>
                        <a:t>76</a:t>
                      </a:r>
                    </a:p>
                  </a:txBody>
                  <a:tcPr/>
                </a:tc>
                <a:tc>
                  <a:txBody>
                    <a:bodyPr/>
                    <a:lstStyle/>
                    <a:p>
                      <a:r>
                        <a:rPr lang="en-SG" dirty="0"/>
                        <a:t>212</a:t>
                      </a:r>
                    </a:p>
                  </a:txBody>
                  <a:tcPr/>
                </a:tc>
                <a:tc>
                  <a:txBody>
                    <a:bodyPr/>
                    <a:lstStyle/>
                    <a:p>
                      <a:r>
                        <a:rPr lang="en-SG" dirty="0"/>
                        <a:t>No</a:t>
                      </a:r>
                    </a:p>
                  </a:txBody>
                  <a:tcPr/>
                </a:tc>
                <a:tc>
                  <a:txBody>
                    <a:bodyPr/>
                    <a:lstStyle/>
                    <a:p>
                      <a:r>
                        <a:rPr lang="en-SG" dirty="0"/>
                        <a:t>High</a:t>
                      </a:r>
                    </a:p>
                  </a:txBody>
                  <a:tcPr/>
                </a:tc>
                <a:extLst>
                  <a:ext uri="{0D108BD9-81ED-4DB2-BD59-A6C34878D82A}">
                    <a16:rowId xmlns:a16="http://schemas.microsoft.com/office/drawing/2014/main" val="1553094444"/>
                  </a:ext>
                </a:extLst>
              </a:tr>
              <a:tr h="329714">
                <a:tc>
                  <a:txBody>
                    <a:bodyPr/>
                    <a:lstStyle/>
                    <a:p>
                      <a:r>
                        <a:rPr lang="en-SG" dirty="0">
                          <a:solidFill>
                            <a:srgbClr val="FF0000"/>
                          </a:solidFill>
                        </a:rPr>
                        <a:t>77</a:t>
                      </a:r>
                    </a:p>
                  </a:txBody>
                  <a:tcPr/>
                </a:tc>
                <a:tc>
                  <a:txBody>
                    <a:bodyPr/>
                    <a:lstStyle/>
                    <a:p>
                      <a:r>
                        <a:rPr lang="en-SG" dirty="0"/>
                        <a:t>281</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1721160970"/>
                  </a:ext>
                </a:extLst>
              </a:tr>
            </a:tbl>
          </a:graphicData>
        </a:graphic>
      </p:graphicFrame>
      <p:sp>
        <p:nvSpPr>
          <p:cNvPr id="8" name="TextBox 7">
            <a:extLst>
              <a:ext uri="{FF2B5EF4-FFF2-40B4-BE49-F238E27FC236}">
                <a16:creationId xmlns:a16="http://schemas.microsoft.com/office/drawing/2014/main" id="{E4C053D7-86C9-5083-DFBD-F6686137C687}"/>
              </a:ext>
            </a:extLst>
          </p:cNvPr>
          <p:cNvSpPr txBox="1"/>
          <p:nvPr/>
        </p:nvSpPr>
        <p:spPr>
          <a:xfrm>
            <a:off x="628650" y="4505653"/>
            <a:ext cx="2567940" cy="261610"/>
          </a:xfrm>
          <a:prstGeom prst="rect">
            <a:avLst/>
          </a:prstGeom>
          <a:noFill/>
        </p:spPr>
        <p:txBody>
          <a:bodyPr wrap="square" rtlCol="0">
            <a:spAutoFit/>
          </a:bodyPr>
          <a:lstStyle/>
          <a:p>
            <a:r>
              <a:rPr lang="en-SG" sz="1050" dirty="0"/>
              <a:t>AAA – Abdominal Aorta Aneurysm</a:t>
            </a:r>
          </a:p>
        </p:txBody>
      </p:sp>
      <p:sp>
        <p:nvSpPr>
          <p:cNvPr id="4" name="TextBox 3">
            <a:extLst>
              <a:ext uri="{FF2B5EF4-FFF2-40B4-BE49-F238E27FC236}">
                <a16:creationId xmlns:a16="http://schemas.microsoft.com/office/drawing/2014/main" id="{11CC4FA8-0C68-DF7A-0C71-13F4092A383A}"/>
              </a:ext>
            </a:extLst>
          </p:cNvPr>
          <p:cNvSpPr txBox="1"/>
          <p:nvPr/>
        </p:nvSpPr>
        <p:spPr>
          <a:xfrm>
            <a:off x="5391072" y="1546892"/>
            <a:ext cx="2811941" cy="523220"/>
          </a:xfrm>
          <a:prstGeom prst="rect">
            <a:avLst/>
          </a:prstGeom>
          <a:noFill/>
        </p:spPr>
        <p:txBody>
          <a:bodyPr wrap="square" rtlCol="0">
            <a:spAutoFit/>
          </a:bodyPr>
          <a:lstStyle/>
          <a:p>
            <a:pPr marL="514350" indent="-514350">
              <a:buAutoNum type="alphaLcParenR"/>
            </a:pPr>
            <a:r>
              <a:rPr lang="en-SG" dirty="0">
                <a:solidFill>
                  <a:srgbClr val="FF0000"/>
                </a:solidFill>
              </a:rPr>
              <a:t>Age &gt;=55 </a:t>
            </a:r>
            <a:r>
              <a:rPr lang="en-SG" dirty="0">
                <a:solidFill>
                  <a:srgbClr val="FF0000"/>
                </a:solidFill>
                <a:sym typeface="Wingdings" panose="05000000000000000000" pitchFamily="2" charset="2"/>
              </a:rPr>
              <a:t> 4 patients </a:t>
            </a:r>
            <a:endParaRPr lang="en-SG" dirty="0">
              <a:solidFill>
                <a:srgbClr val="FF0000"/>
              </a:solidFill>
            </a:endParaRPr>
          </a:p>
          <a:p>
            <a:pPr marL="514350" indent="-514350">
              <a:buAutoNum type="alphaLcParenR"/>
            </a:pPr>
            <a:r>
              <a:rPr lang="en-SG" dirty="0"/>
              <a:t>Age &lt; 55 </a:t>
            </a:r>
            <a:r>
              <a:rPr lang="en-SG" dirty="0">
                <a:sym typeface="Wingdings" panose="05000000000000000000" pitchFamily="2" charset="2"/>
              </a:rPr>
              <a:t> 3 patients</a:t>
            </a:r>
            <a:endParaRPr lang="en-SG" dirty="0"/>
          </a:p>
        </p:txBody>
      </p:sp>
      <p:sp>
        <p:nvSpPr>
          <p:cNvPr id="5" name="Rectangle 4">
            <a:extLst>
              <a:ext uri="{FF2B5EF4-FFF2-40B4-BE49-F238E27FC236}">
                <a16:creationId xmlns:a16="http://schemas.microsoft.com/office/drawing/2014/main" id="{F0F46A97-FCBB-9547-CF75-5947910C6753}"/>
              </a:ext>
            </a:extLst>
          </p:cNvPr>
          <p:cNvSpPr/>
          <p:nvPr/>
        </p:nvSpPr>
        <p:spPr>
          <a:xfrm>
            <a:off x="1538081" y="1429393"/>
            <a:ext cx="2567940" cy="301460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75025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677150" cy="775252"/>
          </a:xfrm>
        </p:spPr>
        <p:txBody>
          <a:bodyPr>
            <a:normAutofit/>
          </a:bodyPr>
          <a:lstStyle/>
          <a:p>
            <a:r>
              <a:rPr lang="en-US" sz="2700" b="1" dirty="0">
                <a:solidFill>
                  <a:schemeClr val="bg1"/>
                </a:solidFill>
                <a:latin typeface="Arial" panose="020B0604020202020204" pitchFamily="34" charset="0"/>
                <a:cs typeface="Arial" panose="020B0604020202020204" pitchFamily="34" charset="0"/>
              </a:rPr>
              <a:t>Calculate Gini Impurity for Age</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15</a:t>
            </a:fld>
            <a:endParaRPr lang="en-SG">
              <a:latin typeface="+mj-lt"/>
            </a:endParaRPr>
          </a:p>
        </p:txBody>
      </p:sp>
      <p:graphicFrame>
        <p:nvGraphicFramePr>
          <p:cNvPr id="3" name="Table 4">
            <a:extLst>
              <a:ext uri="{FF2B5EF4-FFF2-40B4-BE49-F238E27FC236}">
                <a16:creationId xmlns:a16="http://schemas.microsoft.com/office/drawing/2014/main" id="{4737073A-F265-C7D2-C58F-65C7019CD094}"/>
              </a:ext>
            </a:extLst>
          </p:cNvPr>
          <p:cNvGraphicFramePr>
            <a:graphicFrameLocks noGrp="1"/>
          </p:cNvGraphicFramePr>
          <p:nvPr>
            <p:extLst>
              <p:ext uri="{D42A27DB-BD31-4B8C-83A1-F6EECF244321}">
                <p14:modId xmlns:p14="http://schemas.microsoft.com/office/powerpoint/2010/main" val="1175428248"/>
              </p:ext>
            </p:extLst>
          </p:nvPr>
        </p:nvGraphicFramePr>
        <p:xfrm>
          <a:off x="628650" y="1429393"/>
          <a:ext cx="4550360" cy="3014604"/>
        </p:xfrm>
        <a:graphic>
          <a:graphicData uri="http://schemas.openxmlformats.org/drawingml/2006/table">
            <a:tbl>
              <a:tblPr firstRow="1" bandRow="1">
                <a:tableStyleId>{5C22544A-7EE6-4342-B048-85BDC9FD1C3A}</a:tableStyleId>
              </a:tblPr>
              <a:tblGrid>
                <a:gridCol w="901496">
                  <a:extLst>
                    <a:ext uri="{9D8B030D-6E8A-4147-A177-3AD203B41FA5}">
                      <a16:colId xmlns:a16="http://schemas.microsoft.com/office/drawing/2014/main" val="3097140085"/>
                    </a:ext>
                  </a:extLst>
                </a:gridCol>
                <a:gridCol w="1373684">
                  <a:extLst>
                    <a:ext uri="{9D8B030D-6E8A-4147-A177-3AD203B41FA5}">
                      <a16:colId xmlns:a16="http://schemas.microsoft.com/office/drawing/2014/main" val="679464674"/>
                    </a:ext>
                  </a:extLst>
                </a:gridCol>
                <a:gridCol w="1137590">
                  <a:extLst>
                    <a:ext uri="{9D8B030D-6E8A-4147-A177-3AD203B41FA5}">
                      <a16:colId xmlns:a16="http://schemas.microsoft.com/office/drawing/2014/main" val="2843509227"/>
                    </a:ext>
                  </a:extLst>
                </a:gridCol>
                <a:gridCol w="1137590">
                  <a:extLst>
                    <a:ext uri="{9D8B030D-6E8A-4147-A177-3AD203B41FA5}">
                      <a16:colId xmlns:a16="http://schemas.microsoft.com/office/drawing/2014/main" val="831552838"/>
                    </a:ext>
                  </a:extLst>
                </a:gridCol>
              </a:tblGrid>
              <a:tr h="329714">
                <a:tc>
                  <a:txBody>
                    <a:bodyPr/>
                    <a:lstStyle/>
                    <a:p>
                      <a:r>
                        <a:rPr lang="en-SG" dirty="0"/>
                        <a:t>Age</a:t>
                      </a:r>
                    </a:p>
                  </a:txBody>
                  <a:tcPr/>
                </a:tc>
                <a:tc>
                  <a:txBody>
                    <a:bodyPr/>
                    <a:lstStyle/>
                    <a:p>
                      <a:r>
                        <a:rPr lang="en-SG" dirty="0"/>
                        <a:t>Cholesterol </a:t>
                      </a:r>
                    </a:p>
                  </a:txBody>
                  <a:tcPr/>
                </a:tc>
                <a:tc>
                  <a:txBody>
                    <a:bodyPr/>
                    <a:lstStyle/>
                    <a:p>
                      <a:r>
                        <a:rPr lang="en-SG" dirty="0"/>
                        <a:t>Smoking</a:t>
                      </a:r>
                    </a:p>
                  </a:txBody>
                  <a:tcPr/>
                </a:tc>
                <a:tc>
                  <a:txBody>
                    <a:bodyPr/>
                    <a:lstStyle/>
                    <a:p>
                      <a:r>
                        <a:rPr lang="en-SG" dirty="0"/>
                        <a:t>Risk of AAA</a:t>
                      </a:r>
                    </a:p>
                  </a:txBody>
                  <a:tcPr/>
                </a:tc>
                <a:extLst>
                  <a:ext uri="{0D108BD9-81ED-4DB2-BD59-A6C34878D82A}">
                    <a16:rowId xmlns:a16="http://schemas.microsoft.com/office/drawing/2014/main" val="1118550467"/>
                  </a:ext>
                </a:extLst>
              </a:tr>
              <a:tr h="329714">
                <a:tc>
                  <a:txBody>
                    <a:bodyPr/>
                    <a:lstStyle/>
                    <a:p>
                      <a:r>
                        <a:rPr lang="en-SG" dirty="0">
                          <a:solidFill>
                            <a:schemeClr val="tx1"/>
                          </a:solidFill>
                        </a:rPr>
                        <a:t>40</a:t>
                      </a:r>
                    </a:p>
                  </a:txBody>
                  <a:tcPr/>
                </a:tc>
                <a:tc>
                  <a:txBody>
                    <a:bodyPr/>
                    <a:lstStyle/>
                    <a:p>
                      <a:r>
                        <a:rPr lang="en-SG" dirty="0"/>
                        <a:t>289</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36791905"/>
                  </a:ext>
                </a:extLst>
              </a:tr>
              <a:tr h="329714">
                <a:tc>
                  <a:txBody>
                    <a:bodyPr/>
                    <a:lstStyle/>
                    <a:p>
                      <a:r>
                        <a:rPr lang="en-SG" dirty="0">
                          <a:solidFill>
                            <a:schemeClr val="tx1"/>
                          </a:solidFill>
                        </a:rPr>
                        <a:t>54</a:t>
                      </a:r>
                    </a:p>
                  </a:txBody>
                  <a:tcPr/>
                </a:tc>
                <a:tc>
                  <a:txBody>
                    <a:bodyPr/>
                    <a:lstStyle/>
                    <a:p>
                      <a:r>
                        <a:rPr lang="en-SG" dirty="0"/>
                        <a:t>298</a:t>
                      </a:r>
                    </a:p>
                  </a:txBody>
                  <a:tcPr/>
                </a:tc>
                <a:tc>
                  <a:txBody>
                    <a:bodyPr/>
                    <a:lstStyle/>
                    <a:p>
                      <a:r>
                        <a:rPr lang="en-SG" dirty="0"/>
                        <a:t>Yes</a:t>
                      </a:r>
                    </a:p>
                    <a:p>
                      <a:endParaRPr lang="en-SG" dirty="0"/>
                    </a:p>
                  </a:txBody>
                  <a:tcPr/>
                </a:tc>
                <a:tc>
                  <a:txBody>
                    <a:bodyPr/>
                    <a:lstStyle/>
                    <a:p>
                      <a:r>
                        <a:rPr lang="en-SG" dirty="0"/>
                        <a:t>Low</a:t>
                      </a:r>
                    </a:p>
                  </a:txBody>
                  <a:tcPr/>
                </a:tc>
                <a:extLst>
                  <a:ext uri="{0D108BD9-81ED-4DB2-BD59-A6C34878D82A}">
                    <a16:rowId xmlns:a16="http://schemas.microsoft.com/office/drawing/2014/main" val="243331249"/>
                  </a:ext>
                </a:extLst>
              </a:tr>
              <a:tr h="329714">
                <a:tc>
                  <a:txBody>
                    <a:bodyPr/>
                    <a:lstStyle/>
                    <a:p>
                      <a:r>
                        <a:rPr lang="en-SG" dirty="0">
                          <a:solidFill>
                            <a:srgbClr val="FF0000"/>
                          </a:solidFill>
                          <a:highlight>
                            <a:srgbClr val="FFFF00"/>
                          </a:highlight>
                        </a:rPr>
                        <a:t>65</a:t>
                      </a:r>
                    </a:p>
                  </a:txBody>
                  <a:tcPr/>
                </a:tc>
                <a:tc>
                  <a:txBody>
                    <a:bodyPr/>
                    <a:lstStyle/>
                    <a:p>
                      <a:r>
                        <a:rPr lang="en-SG" dirty="0"/>
                        <a:t>300</a:t>
                      </a:r>
                    </a:p>
                  </a:txBody>
                  <a:tcPr/>
                </a:tc>
                <a:tc>
                  <a:txBody>
                    <a:bodyPr/>
                    <a:lstStyle/>
                    <a:p>
                      <a:r>
                        <a:rPr lang="en-SG" dirty="0"/>
                        <a:t>Yes</a:t>
                      </a:r>
                    </a:p>
                  </a:txBody>
                  <a:tcPr/>
                </a:tc>
                <a:tc>
                  <a:txBody>
                    <a:bodyPr/>
                    <a:lstStyle/>
                    <a:p>
                      <a:r>
                        <a:rPr lang="en-SG" dirty="0">
                          <a:highlight>
                            <a:srgbClr val="FFFF00"/>
                          </a:highlight>
                        </a:rPr>
                        <a:t>High</a:t>
                      </a:r>
                    </a:p>
                  </a:txBody>
                  <a:tcPr/>
                </a:tc>
                <a:extLst>
                  <a:ext uri="{0D108BD9-81ED-4DB2-BD59-A6C34878D82A}">
                    <a16:rowId xmlns:a16="http://schemas.microsoft.com/office/drawing/2014/main" val="4009879728"/>
                  </a:ext>
                </a:extLst>
              </a:tr>
              <a:tr h="329714">
                <a:tc>
                  <a:txBody>
                    <a:bodyPr/>
                    <a:lstStyle/>
                    <a:p>
                      <a:r>
                        <a:rPr lang="en-SG" dirty="0">
                          <a:solidFill>
                            <a:srgbClr val="FF0000"/>
                          </a:solidFill>
                          <a:highlight>
                            <a:srgbClr val="FFFF00"/>
                          </a:highlight>
                        </a:rPr>
                        <a:t>55</a:t>
                      </a:r>
                    </a:p>
                  </a:txBody>
                  <a:tcPr/>
                </a:tc>
                <a:tc>
                  <a:txBody>
                    <a:bodyPr/>
                    <a:lstStyle/>
                    <a:p>
                      <a:r>
                        <a:rPr lang="en-SG" dirty="0"/>
                        <a:t>172</a:t>
                      </a:r>
                    </a:p>
                  </a:txBody>
                  <a:tcPr/>
                </a:tc>
                <a:tc>
                  <a:txBody>
                    <a:bodyPr/>
                    <a:lstStyle/>
                    <a:p>
                      <a:r>
                        <a:rPr lang="en-SG" dirty="0"/>
                        <a:t>No</a:t>
                      </a:r>
                    </a:p>
                  </a:txBody>
                  <a:tcPr/>
                </a:tc>
                <a:tc>
                  <a:txBody>
                    <a:bodyPr/>
                    <a:lstStyle/>
                    <a:p>
                      <a:r>
                        <a:rPr lang="en-SG" dirty="0">
                          <a:highlight>
                            <a:srgbClr val="FFFF00"/>
                          </a:highlight>
                        </a:rPr>
                        <a:t>Low</a:t>
                      </a:r>
                    </a:p>
                  </a:txBody>
                  <a:tcPr/>
                </a:tc>
                <a:extLst>
                  <a:ext uri="{0D108BD9-81ED-4DB2-BD59-A6C34878D82A}">
                    <a16:rowId xmlns:a16="http://schemas.microsoft.com/office/drawing/2014/main" val="269633334"/>
                  </a:ext>
                </a:extLst>
              </a:tr>
              <a:tr h="329714">
                <a:tc>
                  <a:txBody>
                    <a:bodyPr/>
                    <a:lstStyle/>
                    <a:p>
                      <a:r>
                        <a:rPr lang="en-SG" dirty="0">
                          <a:solidFill>
                            <a:schemeClr val="tx1"/>
                          </a:solidFill>
                        </a:rPr>
                        <a:t>45</a:t>
                      </a:r>
                    </a:p>
                  </a:txBody>
                  <a:tcPr/>
                </a:tc>
                <a:tc>
                  <a:txBody>
                    <a:bodyPr/>
                    <a:lstStyle/>
                    <a:p>
                      <a:r>
                        <a:rPr lang="en-SG" dirty="0"/>
                        <a:t>176</a:t>
                      </a:r>
                    </a:p>
                  </a:txBody>
                  <a:tcPr/>
                </a:tc>
                <a:tc>
                  <a:txBody>
                    <a:bodyPr/>
                    <a:lstStyle/>
                    <a:p>
                      <a:r>
                        <a:rPr lang="en-SG" dirty="0"/>
                        <a:t>No</a:t>
                      </a:r>
                    </a:p>
                  </a:txBody>
                  <a:tcPr/>
                </a:tc>
                <a:tc>
                  <a:txBody>
                    <a:bodyPr/>
                    <a:lstStyle/>
                    <a:p>
                      <a:r>
                        <a:rPr lang="en-SG" dirty="0"/>
                        <a:t>Low</a:t>
                      </a:r>
                    </a:p>
                  </a:txBody>
                  <a:tcPr/>
                </a:tc>
                <a:extLst>
                  <a:ext uri="{0D108BD9-81ED-4DB2-BD59-A6C34878D82A}">
                    <a16:rowId xmlns:a16="http://schemas.microsoft.com/office/drawing/2014/main" val="3879227386"/>
                  </a:ext>
                </a:extLst>
              </a:tr>
              <a:tr h="329714">
                <a:tc>
                  <a:txBody>
                    <a:bodyPr/>
                    <a:lstStyle/>
                    <a:p>
                      <a:r>
                        <a:rPr lang="en-SG" dirty="0">
                          <a:solidFill>
                            <a:srgbClr val="FF0000"/>
                          </a:solidFill>
                          <a:highlight>
                            <a:srgbClr val="FFFF00"/>
                          </a:highlight>
                        </a:rPr>
                        <a:t>76</a:t>
                      </a:r>
                    </a:p>
                  </a:txBody>
                  <a:tcPr/>
                </a:tc>
                <a:tc>
                  <a:txBody>
                    <a:bodyPr/>
                    <a:lstStyle/>
                    <a:p>
                      <a:r>
                        <a:rPr lang="en-SG" dirty="0"/>
                        <a:t>212</a:t>
                      </a:r>
                    </a:p>
                  </a:txBody>
                  <a:tcPr/>
                </a:tc>
                <a:tc>
                  <a:txBody>
                    <a:bodyPr/>
                    <a:lstStyle/>
                    <a:p>
                      <a:r>
                        <a:rPr lang="en-SG" dirty="0"/>
                        <a:t>No</a:t>
                      </a:r>
                    </a:p>
                  </a:txBody>
                  <a:tcPr/>
                </a:tc>
                <a:tc>
                  <a:txBody>
                    <a:bodyPr/>
                    <a:lstStyle/>
                    <a:p>
                      <a:r>
                        <a:rPr lang="en-SG" dirty="0">
                          <a:highlight>
                            <a:srgbClr val="FFFF00"/>
                          </a:highlight>
                        </a:rPr>
                        <a:t>High</a:t>
                      </a:r>
                    </a:p>
                  </a:txBody>
                  <a:tcPr/>
                </a:tc>
                <a:extLst>
                  <a:ext uri="{0D108BD9-81ED-4DB2-BD59-A6C34878D82A}">
                    <a16:rowId xmlns:a16="http://schemas.microsoft.com/office/drawing/2014/main" val="1553094444"/>
                  </a:ext>
                </a:extLst>
              </a:tr>
              <a:tr h="329714">
                <a:tc>
                  <a:txBody>
                    <a:bodyPr/>
                    <a:lstStyle/>
                    <a:p>
                      <a:r>
                        <a:rPr lang="en-SG" dirty="0">
                          <a:solidFill>
                            <a:srgbClr val="FF0000"/>
                          </a:solidFill>
                          <a:highlight>
                            <a:srgbClr val="FFFF00"/>
                          </a:highlight>
                        </a:rPr>
                        <a:t>77</a:t>
                      </a:r>
                    </a:p>
                  </a:txBody>
                  <a:tcPr/>
                </a:tc>
                <a:tc>
                  <a:txBody>
                    <a:bodyPr/>
                    <a:lstStyle/>
                    <a:p>
                      <a:r>
                        <a:rPr lang="en-SG" dirty="0"/>
                        <a:t>281</a:t>
                      </a:r>
                    </a:p>
                  </a:txBody>
                  <a:tcPr/>
                </a:tc>
                <a:tc>
                  <a:txBody>
                    <a:bodyPr/>
                    <a:lstStyle/>
                    <a:p>
                      <a:r>
                        <a:rPr lang="en-SG" dirty="0"/>
                        <a:t>Yes</a:t>
                      </a:r>
                    </a:p>
                  </a:txBody>
                  <a:tcPr/>
                </a:tc>
                <a:tc>
                  <a:txBody>
                    <a:bodyPr/>
                    <a:lstStyle/>
                    <a:p>
                      <a:r>
                        <a:rPr lang="en-SG" dirty="0">
                          <a:highlight>
                            <a:srgbClr val="FFFF00"/>
                          </a:highlight>
                        </a:rPr>
                        <a:t>High</a:t>
                      </a:r>
                    </a:p>
                  </a:txBody>
                  <a:tcPr/>
                </a:tc>
                <a:extLst>
                  <a:ext uri="{0D108BD9-81ED-4DB2-BD59-A6C34878D82A}">
                    <a16:rowId xmlns:a16="http://schemas.microsoft.com/office/drawing/2014/main" val="1721160970"/>
                  </a:ext>
                </a:extLst>
              </a:tr>
            </a:tbl>
          </a:graphicData>
        </a:graphic>
      </p:graphicFrame>
      <p:sp>
        <p:nvSpPr>
          <p:cNvPr id="8" name="TextBox 7">
            <a:extLst>
              <a:ext uri="{FF2B5EF4-FFF2-40B4-BE49-F238E27FC236}">
                <a16:creationId xmlns:a16="http://schemas.microsoft.com/office/drawing/2014/main" id="{E4C053D7-86C9-5083-DFBD-F6686137C687}"/>
              </a:ext>
            </a:extLst>
          </p:cNvPr>
          <p:cNvSpPr txBox="1"/>
          <p:nvPr/>
        </p:nvSpPr>
        <p:spPr>
          <a:xfrm>
            <a:off x="628650" y="4505653"/>
            <a:ext cx="2567940" cy="261610"/>
          </a:xfrm>
          <a:prstGeom prst="rect">
            <a:avLst/>
          </a:prstGeom>
          <a:noFill/>
        </p:spPr>
        <p:txBody>
          <a:bodyPr wrap="square" rtlCol="0">
            <a:spAutoFit/>
          </a:bodyPr>
          <a:lstStyle/>
          <a:p>
            <a:r>
              <a:rPr lang="en-SG" sz="1050" dirty="0"/>
              <a:t>AAA – Abdominal Aorta Aneurysm</a:t>
            </a:r>
          </a:p>
        </p:txBody>
      </p:sp>
      <p:sp>
        <p:nvSpPr>
          <p:cNvPr id="4" name="TextBox 3">
            <a:extLst>
              <a:ext uri="{FF2B5EF4-FFF2-40B4-BE49-F238E27FC236}">
                <a16:creationId xmlns:a16="http://schemas.microsoft.com/office/drawing/2014/main" id="{11CC4FA8-0C68-DF7A-0C71-13F4092A383A}"/>
              </a:ext>
            </a:extLst>
          </p:cNvPr>
          <p:cNvSpPr txBox="1"/>
          <p:nvPr/>
        </p:nvSpPr>
        <p:spPr>
          <a:xfrm>
            <a:off x="5391072" y="1546892"/>
            <a:ext cx="2811941" cy="523220"/>
          </a:xfrm>
          <a:prstGeom prst="rect">
            <a:avLst/>
          </a:prstGeom>
          <a:noFill/>
        </p:spPr>
        <p:txBody>
          <a:bodyPr wrap="square" rtlCol="0">
            <a:spAutoFit/>
          </a:bodyPr>
          <a:lstStyle/>
          <a:p>
            <a:pPr marL="514350" indent="-514350">
              <a:buAutoNum type="alphaLcParenR"/>
            </a:pPr>
            <a:r>
              <a:rPr lang="en-SG" dirty="0">
                <a:solidFill>
                  <a:srgbClr val="FF0000"/>
                </a:solidFill>
                <a:highlight>
                  <a:srgbClr val="FFFF00"/>
                </a:highlight>
              </a:rPr>
              <a:t>Age &gt;=55 </a:t>
            </a:r>
            <a:r>
              <a:rPr lang="en-SG" dirty="0">
                <a:solidFill>
                  <a:srgbClr val="FF0000"/>
                </a:solidFill>
                <a:highlight>
                  <a:srgbClr val="FFFF00"/>
                </a:highlight>
                <a:sym typeface="Wingdings" panose="05000000000000000000" pitchFamily="2" charset="2"/>
              </a:rPr>
              <a:t> 4 patients </a:t>
            </a:r>
            <a:endParaRPr lang="en-SG" dirty="0">
              <a:solidFill>
                <a:srgbClr val="FF0000"/>
              </a:solidFill>
              <a:highlight>
                <a:srgbClr val="FFFF00"/>
              </a:highlight>
            </a:endParaRPr>
          </a:p>
          <a:p>
            <a:pPr marL="514350" indent="-514350">
              <a:buAutoNum type="alphaLcParenR"/>
            </a:pPr>
            <a:r>
              <a:rPr lang="en-SG" dirty="0"/>
              <a:t>Age &lt; 55 </a:t>
            </a:r>
            <a:r>
              <a:rPr lang="en-SG" dirty="0">
                <a:sym typeface="Wingdings" panose="05000000000000000000" pitchFamily="2" charset="2"/>
              </a:rPr>
              <a:t> 3 patients</a:t>
            </a:r>
            <a:endParaRPr lang="en-SG" dirty="0"/>
          </a:p>
        </p:txBody>
      </p:sp>
      <p:sp>
        <p:nvSpPr>
          <p:cNvPr id="5" name="Rectangle 4">
            <a:extLst>
              <a:ext uri="{FF2B5EF4-FFF2-40B4-BE49-F238E27FC236}">
                <a16:creationId xmlns:a16="http://schemas.microsoft.com/office/drawing/2014/main" id="{F0F46A97-FCBB-9547-CF75-5947910C6753}"/>
              </a:ext>
            </a:extLst>
          </p:cNvPr>
          <p:cNvSpPr/>
          <p:nvPr/>
        </p:nvSpPr>
        <p:spPr>
          <a:xfrm>
            <a:off x="1538081" y="1429393"/>
            <a:ext cx="2567940" cy="301460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BA7A7444-D95F-750B-3AD2-A40CB46ECE98}"/>
              </a:ext>
            </a:extLst>
          </p:cNvPr>
          <p:cNvSpPr txBox="1"/>
          <p:nvPr/>
        </p:nvSpPr>
        <p:spPr>
          <a:xfrm>
            <a:off x="5391072" y="2422255"/>
            <a:ext cx="3128088" cy="523220"/>
          </a:xfrm>
          <a:prstGeom prst="rect">
            <a:avLst/>
          </a:prstGeom>
          <a:noFill/>
        </p:spPr>
        <p:txBody>
          <a:bodyPr wrap="square" rtlCol="0">
            <a:spAutoFit/>
          </a:bodyPr>
          <a:lstStyle/>
          <a:p>
            <a:r>
              <a:rPr lang="en-SG" dirty="0"/>
              <a:t>(a) (</a:t>
            </a:r>
            <a:r>
              <a:rPr lang="en-SG" dirty="0" err="1"/>
              <a:t>i</a:t>
            </a:r>
            <a:r>
              <a:rPr lang="en-SG" dirty="0"/>
              <a:t>)  Age&gt;=55 &amp; High Risk: 3/4</a:t>
            </a:r>
          </a:p>
          <a:p>
            <a:r>
              <a:rPr lang="en-SG" dirty="0"/>
              <a:t>     (ii) Age&gt;=55 &amp; Low Risk: 1/4</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58043C6-9561-9B05-2B65-B2FAD35359AB}"/>
                  </a:ext>
                </a:extLst>
              </p:cNvPr>
              <p:cNvSpPr txBox="1"/>
              <p:nvPr/>
            </p:nvSpPr>
            <p:spPr>
              <a:xfrm>
                <a:off x="5650031" y="3030278"/>
                <a:ext cx="2655769" cy="11911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1100" b="0" i="1" smtClean="0">
                          <a:latin typeface="Cambria Math" panose="02040503050406030204" pitchFamily="18" charset="0"/>
                        </a:rPr>
                        <m:t>𝐺𝑖𝑛𝑖</m:t>
                      </m:r>
                      <m:r>
                        <a:rPr lang="en-SG" sz="1100" b="0" i="1" smtClean="0">
                          <a:latin typeface="Cambria Math" panose="02040503050406030204" pitchFamily="18" charset="0"/>
                        </a:rPr>
                        <m:t> </m:t>
                      </m:r>
                      <m:r>
                        <a:rPr lang="en-SG" sz="1100" b="0" i="1" smtClean="0">
                          <a:latin typeface="Cambria Math" panose="02040503050406030204" pitchFamily="18" charset="0"/>
                        </a:rPr>
                        <m:t>𝐼𝑚𝑝𝑢𝑟𝑖𝑡𝑦</m:t>
                      </m:r>
                      <m:r>
                        <a:rPr lang="en-SG" sz="1100" b="0" i="1" smtClean="0">
                          <a:latin typeface="Cambria Math" panose="02040503050406030204" pitchFamily="18" charset="0"/>
                        </a:rPr>
                        <m:t>=1−</m:t>
                      </m:r>
                      <m:nary>
                        <m:naryPr>
                          <m:chr m:val="∑"/>
                          <m:ctrlPr>
                            <a:rPr lang="en-SG" sz="1100" b="0" i="1" smtClean="0">
                              <a:latin typeface="Cambria Math" panose="02040503050406030204" pitchFamily="18" charset="0"/>
                            </a:rPr>
                          </m:ctrlPr>
                        </m:naryPr>
                        <m:sub>
                          <m:r>
                            <m:rPr>
                              <m:brk m:alnAt="23"/>
                            </m:rPr>
                            <a:rPr lang="en-SG" sz="1100" b="0" i="1" smtClean="0">
                              <a:latin typeface="Cambria Math" panose="02040503050406030204" pitchFamily="18" charset="0"/>
                            </a:rPr>
                            <m:t>𝑖</m:t>
                          </m:r>
                          <m:r>
                            <a:rPr lang="en-SG" sz="1100" b="0" i="1" smtClean="0">
                              <a:latin typeface="Cambria Math" panose="02040503050406030204" pitchFamily="18" charset="0"/>
                            </a:rPr>
                            <m:t>=1</m:t>
                          </m:r>
                        </m:sub>
                        <m:sup>
                          <m:r>
                            <a:rPr lang="en-SG" sz="1100" b="0" i="1" smtClean="0">
                              <a:latin typeface="Cambria Math" panose="02040503050406030204" pitchFamily="18" charset="0"/>
                            </a:rPr>
                            <m:t>𝐶</m:t>
                          </m:r>
                        </m:sup>
                        <m:e>
                          <m:sSup>
                            <m:sSupPr>
                              <m:ctrlPr>
                                <a:rPr lang="en-SG" sz="1100" b="0" i="1" smtClean="0">
                                  <a:latin typeface="Cambria Math" panose="02040503050406030204" pitchFamily="18" charset="0"/>
                                </a:rPr>
                              </m:ctrlPr>
                            </m:sSupPr>
                            <m:e>
                              <m:sSub>
                                <m:sSubPr>
                                  <m:ctrlPr>
                                    <a:rPr lang="en-SG" sz="1100" b="0" i="1" smtClean="0">
                                      <a:latin typeface="Cambria Math" panose="02040503050406030204" pitchFamily="18" charset="0"/>
                                    </a:rPr>
                                  </m:ctrlPr>
                                </m:sSubPr>
                                <m:e>
                                  <m:r>
                                    <a:rPr lang="en-SG" sz="1100" b="0" i="1" smtClean="0">
                                      <a:latin typeface="Cambria Math" panose="02040503050406030204" pitchFamily="18" charset="0"/>
                                    </a:rPr>
                                    <m:t>(</m:t>
                                  </m:r>
                                  <m:r>
                                    <a:rPr lang="en-SG" sz="1100" b="0" i="1" smtClean="0">
                                      <a:latin typeface="Cambria Math" panose="02040503050406030204" pitchFamily="18" charset="0"/>
                                    </a:rPr>
                                    <m:t>𝑝</m:t>
                                  </m:r>
                                </m:e>
                                <m:sub>
                                  <m:r>
                                    <a:rPr lang="en-SG" sz="1100" b="0" i="1" smtClean="0">
                                      <a:latin typeface="Cambria Math" panose="02040503050406030204" pitchFamily="18" charset="0"/>
                                    </a:rPr>
                                    <m:t>𝑖</m:t>
                                  </m:r>
                                </m:sub>
                              </m:sSub>
                              <m:r>
                                <a:rPr lang="en-SG" sz="1100" b="0" i="1" smtClean="0">
                                  <a:latin typeface="Cambria Math" panose="02040503050406030204" pitchFamily="18" charset="0"/>
                                </a:rPr>
                                <m:t>)</m:t>
                              </m:r>
                            </m:e>
                            <m:sup>
                              <m:r>
                                <a:rPr lang="en-SG" sz="1100" b="0" i="1" smtClean="0">
                                  <a:latin typeface="Cambria Math" panose="02040503050406030204" pitchFamily="18" charset="0"/>
                                </a:rPr>
                                <m:t>2</m:t>
                              </m:r>
                            </m:sup>
                          </m:sSup>
                        </m:e>
                      </m:nary>
                    </m:oMath>
                  </m:oMathPara>
                </a14:m>
                <a:endParaRPr lang="en-SG" sz="11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sz="1100" b="0" i="1" smtClean="0">
                          <a:latin typeface="Cambria Math" panose="02040503050406030204" pitchFamily="18" charset="0"/>
                        </a:rPr>
                        <m:t>=1 −</m:t>
                      </m:r>
                      <m:d>
                        <m:dPr>
                          <m:ctrlPr>
                            <a:rPr lang="en-SG" sz="1100" b="0" i="1" smtClean="0">
                              <a:latin typeface="Cambria Math" panose="02040503050406030204" pitchFamily="18" charset="0"/>
                            </a:rPr>
                          </m:ctrlPr>
                        </m:dPr>
                        <m:e>
                          <m:sSup>
                            <m:sSupPr>
                              <m:ctrlPr>
                                <a:rPr lang="en-SG" sz="1100" b="0" i="1" smtClean="0">
                                  <a:latin typeface="Cambria Math" panose="02040503050406030204" pitchFamily="18" charset="0"/>
                                </a:rPr>
                              </m:ctrlPr>
                            </m:sSupPr>
                            <m:e>
                              <m:d>
                                <m:dPr>
                                  <m:ctrlPr>
                                    <a:rPr lang="en-SG" sz="1100" b="0" i="1" smtClean="0">
                                      <a:latin typeface="Cambria Math" panose="02040503050406030204" pitchFamily="18" charset="0"/>
                                    </a:rPr>
                                  </m:ctrlPr>
                                </m:dPr>
                                <m:e>
                                  <m:f>
                                    <m:fPr>
                                      <m:ctrlPr>
                                        <a:rPr lang="en-SG" sz="1100" b="0" i="1" smtClean="0">
                                          <a:latin typeface="Cambria Math" panose="02040503050406030204" pitchFamily="18" charset="0"/>
                                        </a:rPr>
                                      </m:ctrlPr>
                                    </m:fPr>
                                    <m:num>
                                      <m:r>
                                        <a:rPr lang="en-SG" sz="1100" b="0" i="1" smtClean="0">
                                          <a:latin typeface="Cambria Math" panose="02040503050406030204" pitchFamily="18" charset="0"/>
                                        </a:rPr>
                                        <m:t>3</m:t>
                                      </m:r>
                                    </m:num>
                                    <m:den>
                                      <m:r>
                                        <a:rPr lang="en-SG" sz="1100" b="0" i="1" smtClean="0">
                                          <a:latin typeface="Cambria Math" panose="02040503050406030204" pitchFamily="18" charset="0"/>
                                        </a:rPr>
                                        <m:t>4</m:t>
                                      </m:r>
                                    </m:den>
                                  </m:f>
                                </m:e>
                              </m:d>
                            </m:e>
                            <m:sup>
                              <m:r>
                                <a:rPr lang="en-SG" sz="1100" b="0" i="1" smtClean="0">
                                  <a:latin typeface="Cambria Math" panose="02040503050406030204" pitchFamily="18" charset="0"/>
                                </a:rPr>
                                <m:t>2</m:t>
                              </m:r>
                            </m:sup>
                          </m:sSup>
                          <m:r>
                            <a:rPr lang="en-SG" sz="1100" b="0" i="1" smtClean="0">
                              <a:latin typeface="Cambria Math" panose="02040503050406030204" pitchFamily="18" charset="0"/>
                            </a:rPr>
                            <m:t>+</m:t>
                          </m:r>
                          <m:sSup>
                            <m:sSupPr>
                              <m:ctrlPr>
                                <a:rPr lang="en-SG" sz="1100" b="0" i="1" smtClean="0">
                                  <a:latin typeface="Cambria Math" panose="02040503050406030204" pitchFamily="18" charset="0"/>
                                </a:rPr>
                              </m:ctrlPr>
                            </m:sSupPr>
                            <m:e>
                              <m:d>
                                <m:dPr>
                                  <m:ctrlPr>
                                    <a:rPr lang="en-SG" sz="1100" b="0" i="1" smtClean="0">
                                      <a:latin typeface="Cambria Math" panose="02040503050406030204" pitchFamily="18" charset="0"/>
                                    </a:rPr>
                                  </m:ctrlPr>
                                </m:dPr>
                                <m:e>
                                  <m:f>
                                    <m:fPr>
                                      <m:ctrlPr>
                                        <a:rPr lang="en-SG" sz="1100" b="0" i="1" smtClean="0">
                                          <a:latin typeface="Cambria Math" panose="02040503050406030204" pitchFamily="18" charset="0"/>
                                        </a:rPr>
                                      </m:ctrlPr>
                                    </m:fPr>
                                    <m:num>
                                      <m:r>
                                        <a:rPr lang="en-SG" sz="1100" b="0" i="1" smtClean="0">
                                          <a:latin typeface="Cambria Math" panose="02040503050406030204" pitchFamily="18" charset="0"/>
                                        </a:rPr>
                                        <m:t>1</m:t>
                                      </m:r>
                                    </m:num>
                                    <m:den>
                                      <m:r>
                                        <a:rPr lang="en-SG" sz="1100" b="0" i="1" smtClean="0">
                                          <a:latin typeface="Cambria Math" panose="02040503050406030204" pitchFamily="18" charset="0"/>
                                        </a:rPr>
                                        <m:t>4</m:t>
                                      </m:r>
                                    </m:den>
                                  </m:f>
                                </m:e>
                              </m:d>
                            </m:e>
                            <m:sup>
                              <m:r>
                                <a:rPr lang="en-SG" sz="1100" b="0" i="1" smtClean="0">
                                  <a:latin typeface="Cambria Math" panose="02040503050406030204" pitchFamily="18" charset="0"/>
                                </a:rPr>
                                <m:t>2</m:t>
                              </m:r>
                            </m:sup>
                          </m:sSup>
                        </m:e>
                      </m:d>
                    </m:oMath>
                  </m:oMathPara>
                </a14:m>
                <a:endParaRPr lang="en-SG" sz="1100" b="0" dirty="0"/>
              </a:p>
              <a:p>
                <a:pPr/>
                <a14:m>
                  <m:oMathPara xmlns:m="http://schemas.openxmlformats.org/officeDocument/2006/math">
                    <m:oMathParaPr>
                      <m:jc m:val="centerGroup"/>
                    </m:oMathParaPr>
                    <m:oMath xmlns:m="http://schemas.openxmlformats.org/officeDocument/2006/math">
                      <m:r>
                        <a:rPr lang="en-SG" sz="1100" b="0" i="1" smtClean="0">
                          <a:latin typeface="Cambria Math" panose="02040503050406030204" pitchFamily="18" charset="0"/>
                        </a:rPr>
                        <m:t>=0.375</m:t>
                      </m:r>
                    </m:oMath>
                  </m:oMathPara>
                </a14:m>
                <a:endParaRPr lang="en-SG" sz="1100" b="0" dirty="0"/>
              </a:p>
            </p:txBody>
          </p:sp>
        </mc:Choice>
        <mc:Fallback xmlns="">
          <p:sp>
            <p:nvSpPr>
              <p:cNvPr id="7" name="TextBox 6">
                <a:extLst>
                  <a:ext uri="{FF2B5EF4-FFF2-40B4-BE49-F238E27FC236}">
                    <a16:creationId xmlns:a16="http://schemas.microsoft.com/office/drawing/2014/main" id="{E58043C6-9561-9B05-2B65-B2FAD35359AB}"/>
                  </a:ext>
                </a:extLst>
              </p:cNvPr>
              <p:cNvSpPr txBox="1">
                <a:spLocks noRot="1" noChangeAspect="1" noMove="1" noResize="1" noEditPoints="1" noAdjustHandles="1" noChangeArrowheads="1" noChangeShapeType="1" noTextEdit="1"/>
              </p:cNvSpPr>
              <p:nvPr/>
            </p:nvSpPr>
            <p:spPr>
              <a:xfrm>
                <a:off x="5650031" y="3030278"/>
                <a:ext cx="2655769" cy="1191160"/>
              </a:xfrm>
              <a:prstGeom prst="rect">
                <a:avLst/>
              </a:prstGeom>
              <a:blipFill>
                <a:blip r:embed="rId4"/>
                <a:stretch>
                  <a:fillRect t="-46667" r="-11927" b="-11795"/>
                </a:stretch>
              </a:blipFill>
            </p:spPr>
            <p:txBody>
              <a:bodyPr/>
              <a:lstStyle/>
              <a:p>
                <a:r>
                  <a:rPr lang="en-SG">
                    <a:noFill/>
                  </a:rPr>
                  <a:t> </a:t>
                </a:r>
              </a:p>
            </p:txBody>
          </p:sp>
        </mc:Fallback>
      </mc:AlternateContent>
    </p:spTree>
    <p:extLst>
      <p:ext uri="{BB962C8B-B14F-4D97-AF65-F5344CB8AC3E}">
        <p14:creationId xmlns:p14="http://schemas.microsoft.com/office/powerpoint/2010/main" val="654869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F476C3-11D3-DE94-AD1D-F03E4ED64A72}"/>
              </a:ext>
            </a:extLst>
          </p:cNvPr>
          <p:cNvPicPr>
            <a:picLocks noChangeAspect="1"/>
          </p:cNvPicPr>
          <p:nvPr/>
        </p:nvPicPr>
        <p:blipFill>
          <a:blip r:embed="rId3"/>
          <a:stretch>
            <a:fillRect/>
          </a:stretch>
        </p:blipFill>
        <p:spPr>
          <a:xfrm>
            <a:off x="0" y="1"/>
            <a:ext cx="9144000" cy="1208489"/>
          </a:xfrm>
          <a:prstGeom prst="rect">
            <a:avLst/>
          </a:prstGeom>
        </p:spPr>
      </p:pic>
      <p:sp>
        <p:nvSpPr>
          <p:cNvPr id="26" name="TextBox 25"/>
          <p:cNvSpPr txBox="1"/>
          <p:nvPr/>
        </p:nvSpPr>
        <p:spPr>
          <a:xfrm>
            <a:off x="578118" y="381660"/>
            <a:ext cx="8001836" cy="507831"/>
          </a:xfrm>
          <a:prstGeom prst="rect">
            <a:avLst/>
          </a:prstGeom>
          <a:noFill/>
        </p:spPr>
        <p:txBody>
          <a:bodyPr wrap="square" rtlCol="0">
            <a:spAutoFit/>
          </a:bodyPr>
          <a:lstStyle/>
          <a:p>
            <a:r>
              <a:rPr lang="en-US" sz="2700" b="1" dirty="0">
                <a:solidFill>
                  <a:schemeClr val="bg1"/>
                </a:solidFill>
                <a:latin typeface="Arial" panose="020B0604020202020204" pitchFamily="34" charset="0"/>
                <a:cs typeface="Arial" panose="020B0604020202020204" pitchFamily="34" charset="0"/>
              </a:rPr>
              <a:t>Calculate Gini Impurity for Age</a:t>
            </a:r>
          </a:p>
        </p:txBody>
      </p:sp>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16</a:t>
            </a:fld>
            <a:endParaRPr lang="en-US"/>
          </a:p>
        </p:txBody>
      </p:sp>
      <p:graphicFrame>
        <p:nvGraphicFramePr>
          <p:cNvPr id="10" name="Table 4">
            <a:extLst>
              <a:ext uri="{FF2B5EF4-FFF2-40B4-BE49-F238E27FC236}">
                <a16:creationId xmlns:a16="http://schemas.microsoft.com/office/drawing/2014/main" id="{65AC0FB7-3AA1-40BD-9F3E-AE466B8DD4E6}"/>
              </a:ext>
            </a:extLst>
          </p:cNvPr>
          <p:cNvGraphicFramePr>
            <a:graphicFrameLocks noGrp="1"/>
          </p:cNvGraphicFramePr>
          <p:nvPr>
            <p:extLst>
              <p:ext uri="{D42A27DB-BD31-4B8C-83A1-F6EECF244321}">
                <p14:modId xmlns:p14="http://schemas.microsoft.com/office/powerpoint/2010/main" val="2758009478"/>
              </p:ext>
            </p:extLst>
          </p:nvPr>
        </p:nvGraphicFramePr>
        <p:xfrm>
          <a:off x="503048" y="1443256"/>
          <a:ext cx="4442333" cy="3528938"/>
        </p:xfrm>
        <a:graphic>
          <a:graphicData uri="http://schemas.openxmlformats.org/drawingml/2006/table">
            <a:tbl>
              <a:tblPr firstRow="1" bandRow="1">
                <a:tableStyleId>{5C22544A-7EE6-4342-B048-85BDC9FD1C3A}</a:tableStyleId>
              </a:tblPr>
              <a:tblGrid>
                <a:gridCol w="880095">
                  <a:extLst>
                    <a:ext uri="{9D8B030D-6E8A-4147-A177-3AD203B41FA5}">
                      <a16:colId xmlns:a16="http://schemas.microsoft.com/office/drawing/2014/main" val="3097140085"/>
                    </a:ext>
                  </a:extLst>
                </a:gridCol>
                <a:gridCol w="1341072">
                  <a:extLst>
                    <a:ext uri="{9D8B030D-6E8A-4147-A177-3AD203B41FA5}">
                      <a16:colId xmlns:a16="http://schemas.microsoft.com/office/drawing/2014/main" val="679464674"/>
                    </a:ext>
                  </a:extLst>
                </a:gridCol>
                <a:gridCol w="1110583">
                  <a:extLst>
                    <a:ext uri="{9D8B030D-6E8A-4147-A177-3AD203B41FA5}">
                      <a16:colId xmlns:a16="http://schemas.microsoft.com/office/drawing/2014/main" val="2843509227"/>
                    </a:ext>
                  </a:extLst>
                </a:gridCol>
                <a:gridCol w="1110583">
                  <a:extLst>
                    <a:ext uri="{9D8B030D-6E8A-4147-A177-3AD203B41FA5}">
                      <a16:colId xmlns:a16="http://schemas.microsoft.com/office/drawing/2014/main" val="831552838"/>
                    </a:ext>
                  </a:extLst>
                </a:gridCol>
              </a:tblGrid>
              <a:tr h="471739">
                <a:tc>
                  <a:txBody>
                    <a:bodyPr/>
                    <a:lstStyle/>
                    <a:p>
                      <a:r>
                        <a:rPr lang="en-SG" sz="1400" dirty="0"/>
                        <a:t>Age</a:t>
                      </a:r>
                    </a:p>
                  </a:txBody>
                  <a:tcPr marL="68580" marR="68580" marT="34290" marB="34290"/>
                </a:tc>
                <a:tc>
                  <a:txBody>
                    <a:bodyPr/>
                    <a:lstStyle/>
                    <a:p>
                      <a:r>
                        <a:rPr lang="en-SG" sz="1400" dirty="0">
                          <a:solidFill>
                            <a:schemeClr val="bg1"/>
                          </a:solidFill>
                        </a:rPr>
                        <a:t>Cholesterol </a:t>
                      </a:r>
                    </a:p>
                  </a:txBody>
                  <a:tcPr marL="68580" marR="68580" marT="34290" marB="34290"/>
                </a:tc>
                <a:tc>
                  <a:txBody>
                    <a:bodyPr/>
                    <a:lstStyle/>
                    <a:p>
                      <a:r>
                        <a:rPr lang="en-SG" sz="1400" dirty="0">
                          <a:solidFill>
                            <a:schemeClr val="bg1"/>
                          </a:solidFill>
                        </a:rPr>
                        <a:t>Smoking</a:t>
                      </a:r>
                    </a:p>
                  </a:txBody>
                  <a:tcPr marL="68580" marR="68580" marT="34290" marB="34290"/>
                </a:tc>
                <a:tc>
                  <a:txBody>
                    <a:bodyPr/>
                    <a:lstStyle/>
                    <a:p>
                      <a:r>
                        <a:rPr lang="en-SG" sz="1400" dirty="0"/>
                        <a:t>Risk of AAA</a:t>
                      </a:r>
                    </a:p>
                  </a:txBody>
                  <a:tcPr marL="68580" marR="68580" marT="34290" marB="34290"/>
                </a:tc>
                <a:extLst>
                  <a:ext uri="{0D108BD9-81ED-4DB2-BD59-A6C34878D82A}">
                    <a16:rowId xmlns:a16="http://schemas.microsoft.com/office/drawing/2014/main" val="1118550467"/>
                  </a:ext>
                </a:extLst>
              </a:tr>
              <a:tr h="398715">
                <a:tc>
                  <a:txBody>
                    <a:bodyPr/>
                    <a:lstStyle/>
                    <a:p>
                      <a:r>
                        <a:rPr lang="en-SG" sz="1400" dirty="0">
                          <a:solidFill>
                            <a:schemeClr val="tx1"/>
                          </a:solidFill>
                          <a:highlight>
                            <a:srgbClr val="FFFF00"/>
                          </a:highlight>
                        </a:rPr>
                        <a:t>40</a:t>
                      </a:r>
                    </a:p>
                  </a:txBody>
                  <a:tcPr marL="68580" marR="68580" marT="34290" marB="34290"/>
                </a:tc>
                <a:tc>
                  <a:txBody>
                    <a:bodyPr/>
                    <a:lstStyle/>
                    <a:p>
                      <a:r>
                        <a:rPr lang="en-SG" sz="1400" dirty="0">
                          <a:solidFill>
                            <a:schemeClr val="tx1"/>
                          </a:solidFill>
                          <a:highlight>
                            <a:srgbClr val="FFFF00"/>
                          </a:highlight>
                        </a:rPr>
                        <a:t>289</a:t>
                      </a:r>
                    </a:p>
                  </a:txBody>
                  <a:tcPr marL="68580" marR="68580" marT="34290" marB="34290"/>
                </a:tc>
                <a:tc>
                  <a:txBody>
                    <a:bodyPr/>
                    <a:lstStyle/>
                    <a:p>
                      <a:r>
                        <a:rPr lang="en-SG" sz="1400" dirty="0">
                          <a:solidFill>
                            <a:schemeClr val="tx1"/>
                          </a:solidFill>
                          <a:highlight>
                            <a:srgbClr val="FFFF00"/>
                          </a:highlight>
                        </a:rPr>
                        <a:t>Yes</a:t>
                      </a:r>
                    </a:p>
                  </a:txBody>
                  <a:tcPr marL="68580" marR="68580" marT="34290" marB="34290"/>
                </a:tc>
                <a:tc>
                  <a:txBody>
                    <a:bodyPr/>
                    <a:lstStyle/>
                    <a:p>
                      <a:r>
                        <a:rPr lang="en-SG" sz="1400" dirty="0">
                          <a:highlight>
                            <a:srgbClr val="FFFF00"/>
                          </a:highlight>
                        </a:rPr>
                        <a:t>High</a:t>
                      </a:r>
                    </a:p>
                  </a:txBody>
                  <a:tcPr marL="68580" marR="68580" marT="34290" marB="34290"/>
                </a:tc>
                <a:extLst>
                  <a:ext uri="{0D108BD9-81ED-4DB2-BD59-A6C34878D82A}">
                    <a16:rowId xmlns:a16="http://schemas.microsoft.com/office/drawing/2014/main" val="36791905"/>
                  </a:ext>
                </a:extLst>
              </a:tr>
              <a:tr h="471739">
                <a:tc>
                  <a:txBody>
                    <a:bodyPr/>
                    <a:lstStyle/>
                    <a:p>
                      <a:r>
                        <a:rPr lang="en-SG" sz="1400" dirty="0">
                          <a:solidFill>
                            <a:schemeClr val="tx1"/>
                          </a:solidFill>
                          <a:highlight>
                            <a:srgbClr val="FFFF00"/>
                          </a:highlight>
                        </a:rPr>
                        <a:t>54</a:t>
                      </a:r>
                    </a:p>
                  </a:txBody>
                  <a:tcPr marL="68580" marR="68580" marT="34290" marB="34290"/>
                </a:tc>
                <a:tc>
                  <a:txBody>
                    <a:bodyPr/>
                    <a:lstStyle/>
                    <a:p>
                      <a:r>
                        <a:rPr lang="en-SG" sz="1400" dirty="0">
                          <a:solidFill>
                            <a:schemeClr val="tx1"/>
                          </a:solidFill>
                          <a:highlight>
                            <a:srgbClr val="FFFF00"/>
                          </a:highlight>
                        </a:rPr>
                        <a:t>298</a:t>
                      </a:r>
                    </a:p>
                  </a:txBody>
                  <a:tcPr marL="68580" marR="68580" marT="34290" marB="34290"/>
                </a:tc>
                <a:tc>
                  <a:txBody>
                    <a:bodyPr/>
                    <a:lstStyle/>
                    <a:p>
                      <a:r>
                        <a:rPr lang="en-SG" sz="1400" dirty="0">
                          <a:solidFill>
                            <a:schemeClr val="tx1"/>
                          </a:solidFill>
                          <a:highlight>
                            <a:srgbClr val="FFFF00"/>
                          </a:highlight>
                        </a:rPr>
                        <a:t>Yes</a:t>
                      </a:r>
                    </a:p>
                    <a:p>
                      <a:endParaRPr lang="en-SG" sz="1400" dirty="0">
                        <a:solidFill>
                          <a:schemeClr val="tx1"/>
                        </a:solidFill>
                        <a:highlight>
                          <a:srgbClr val="FFFF00"/>
                        </a:highlight>
                      </a:endParaRPr>
                    </a:p>
                  </a:txBody>
                  <a:tcPr marL="68580" marR="68580" marT="34290" marB="34290"/>
                </a:tc>
                <a:tc>
                  <a:txBody>
                    <a:bodyPr/>
                    <a:lstStyle/>
                    <a:p>
                      <a:r>
                        <a:rPr lang="en-SG" sz="1400" dirty="0">
                          <a:highlight>
                            <a:srgbClr val="FFFF00"/>
                          </a:highlight>
                        </a:rPr>
                        <a:t>Low</a:t>
                      </a:r>
                    </a:p>
                  </a:txBody>
                  <a:tcPr marL="68580" marR="68580" marT="34290" marB="34290"/>
                </a:tc>
                <a:extLst>
                  <a:ext uri="{0D108BD9-81ED-4DB2-BD59-A6C34878D82A}">
                    <a16:rowId xmlns:a16="http://schemas.microsoft.com/office/drawing/2014/main" val="243331249"/>
                  </a:ext>
                </a:extLst>
              </a:tr>
              <a:tr h="398715">
                <a:tc>
                  <a:txBody>
                    <a:bodyPr/>
                    <a:lstStyle/>
                    <a:p>
                      <a:r>
                        <a:rPr lang="en-SG" sz="1400" dirty="0">
                          <a:solidFill>
                            <a:srgbClr val="FF0000"/>
                          </a:solidFill>
                        </a:rPr>
                        <a:t>65</a:t>
                      </a:r>
                    </a:p>
                  </a:txBody>
                  <a:tcPr marL="68580" marR="68580" marT="34290" marB="34290"/>
                </a:tc>
                <a:tc>
                  <a:txBody>
                    <a:bodyPr/>
                    <a:lstStyle/>
                    <a:p>
                      <a:r>
                        <a:rPr lang="en-SG" sz="1400" dirty="0">
                          <a:solidFill>
                            <a:schemeClr val="tx1"/>
                          </a:solidFill>
                        </a:rPr>
                        <a:t>300</a:t>
                      </a:r>
                    </a:p>
                  </a:txBody>
                  <a:tcPr marL="68580" marR="68580" marT="34290" marB="34290"/>
                </a:tc>
                <a:tc>
                  <a:txBody>
                    <a:bodyPr/>
                    <a:lstStyle/>
                    <a:p>
                      <a:r>
                        <a:rPr lang="en-SG" sz="1400" dirty="0">
                          <a:solidFill>
                            <a:schemeClr val="tx1"/>
                          </a:solidFill>
                        </a:rPr>
                        <a:t>Yes</a:t>
                      </a:r>
                    </a:p>
                  </a:txBody>
                  <a:tcPr marL="68580" marR="68580" marT="34290" marB="34290"/>
                </a:tc>
                <a:tc>
                  <a:txBody>
                    <a:bodyPr/>
                    <a:lstStyle/>
                    <a:p>
                      <a:r>
                        <a:rPr lang="en-SG" sz="1400" dirty="0"/>
                        <a:t>High</a:t>
                      </a:r>
                    </a:p>
                  </a:txBody>
                  <a:tcPr marL="68580" marR="68580" marT="34290" marB="34290"/>
                </a:tc>
                <a:extLst>
                  <a:ext uri="{0D108BD9-81ED-4DB2-BD59-A6C34878D82A}">
                    <a16:rowId xmlns:a16="http://schemas.microsoft.com/office/drawing/2014/main" val="4009879728"/>
                  </a:ext>
                </a:extLst>
              </a:tr>
              <a:tr h="471739">
                <a:tc>
                  <a:txBody>
                    <a:bodyPr/>
                    <a:lstStyle/>
                    <a:p>
                      <a:r>
                        <a:rPr lang="en-SG" sz="1400" dirty="0">
                          <a:solidFill>
                            <a:srgbClr val="FF0000"/>
                          </a:solidFill>
                        </a:rPr>
                        <a:t>55</a:t>
                      </a:r>
                    </a:p>
                  </a:txBody>
                  <a:tcPr marL="68580" marR="68580" marT="34290" marB="34290"/>
                </a:tc>
                <a:tc>
                  <a:txBody>
                    <a:bodyPr/>
                    <a:lstStyle/>
                    <a:p>
                      <a:r>
                        <a:rPr lang="en-SG" sz="1400" dirty="0">
                          <a:solidFill>
                            <a:schemeClr val="tx1"/>
                          </a:solidFill>
                        </a:rPr>
                        <a:t>172</a:t>
                      </a:r>
                    </a:p>
                  </a:txBody>
                  <a:tcPr marL="68580" marR="68580" marT="34290" marB="34290"/>
                </a:tc>
                <a:tc>
                  <a:txBody>
                    <a:bodyPr/>
                    <a:lstStyle/>
                    <a:p>
                      <a:r>
                        <a:rPr lang="en-SG" sz="1400" dirty="0">
                          <a:solidFill>
                            <a:schemeClr val="tx1"/>
                          </a:solidFill>
                        </a:rPr>
                        <a:t>No</a:t>
                      </a:r>
                    </a:p>
                  </a:txBody>
                  <a:tcPr marL="68580" marR="68580" marT="34290" marB="34290"/>
                </a:tc>
                <a:tc>
                  <a:txBody>
                    <a:bodyPr/>
                    <a:lstStyle/>
                    <a:p>
                      <a:r>
                        <a:rPr lang="en-SG" sz="1400" dirty="0"/>
                        <a:t>Low</a:t>
                      </a:r>
                    </a:p>
                  </a:txBody>
                  <a:tcPr marL="68580" marR="68580" marT="34290" marB="34290"/>
                </a:tc>
                <a:extLst>
                  <a:ext uri="{0D108BD9-81ED-4DB2-BD59-A6C34878D82A}">
                    <a16:rowId xmlns:a16="http://schemas.microsoft.com/office/drawing/2014/main" val="269633334"/>
                  </a:ext>
                </a:extLst>
              </a:tr>
              <a:tr h="471739">
                <a:tc>
                  <a:txBody>
                    <a:bodyPr/>
                    <a:lstStyle/>
                    <a:p>
                      <a:r>
                        <a:rPr lang="en-SG" sz="1400" dirty="0">
                          <a:solidFill>
                            <a:schemeClr val="tx1"/>
                          </a:solidFill>
                          <a:highlight>
                            <a:srgbClr val="FFFF00"/>
                          </a:highlight>
                        </a:rPr>
                        <a:t>45</a:t>
                      </a:r>
                    </a:p>
                  </a:txBody>
                  <a:tcPr marL="68580" marR="68580" marT="34290" marB="34290"/>
                </a:tc>
                <a:tc>
                  <a:txBody>
                    <a:bodyPr/>
                    <a:lstStyle/>
                    <a:p>
                      <a:r>
                        <a:rPr lang="en-SG" sz="1400" dirty="0">
                          <a:solidFill>
                            <a:schemeClr val="tx1"/>
                          </a:solidFill>
                          <a:highlight>
                            <a:srgbClr val="FFFF00"/>
                          </a:highlight>
                        </a:rPr>
                        <a:t>176</a:t>
                      </a:r>
                    </a:p>
                  </a:txBody>
                  <a:tcPr marL="68580" marR="68580" marT="34290" marB="34290"/>
                </a:tc>
                <a:tc>
                  <a:txBody>
                    <a:bodyPr/>
                    <a:lstStyle/>
                    <a:p>
                      <a:r>
                        <a:rPr lang="en-SG" sz="1400" dirty="0">
                          <a:solidFill>
                            <a:schemeClr val="tx1"/>
                          </a:solidFill>
                          <a:highlight>
                            <a:srgbClr val="FFFF00"/>
                          </a:highlight>
                        </a:rPr>
                        <a:t>No</a:t>
                      </a:r>
                    </a:p>
                  </a:txBody>
                  <a:tcPr marL="68580" marR="68580" marT="34290" marB="34290"/>
                </a:tc>
                <a:tc>
                  <a:txBody>
                    <a:bodyPr/>
                    <a:lstStyle/>
                    <a:p>
                      <a:r>
                        <a:rPr lang="en-SG" sz="1400" dirty="0">
                          <a:highlight>
                            <a:srgbClr val="FFFF00"/>
                          </a:highlight>
                        </a:rPr>
                        <a:t>Low</a:t>
                      </a:r>
                    </a:p>
                  </a:txBody>
                  <a:tcPr marL="68580" marR="68580" marT="34290" marB="34290"/>
                </a:tc>
                <a:extLst>
                  <a:ext uri="{0D108BD9-81ED-4DB2-BD59-A6C34878D82A}">
                    <a16:rowId xmlns:a16="http://schemas.microsoft.com/office/drawing/2014/main" val="3879227386"/>
                  </a:ext>
                </a:extLst>
              </a:tr>
              <a:tr h="398715">
                <a:tc>
                  <a:txBody>
                    <a:bodyPr/>
                    <a:lstStyle/>
                    <a:p>
                      <a:r>
                        <a:rPr lang="en-SG" sz="1400" dirty="0">
                          <a:solidFill>
                            <a:srgbClr val="FF0000"/>
                          </a:solidFill>
                        </a:rPr>
                        <a:t>76</a:t>
                      </a:r>
                    </a:p>
                  </a:txBody>
                  <a:tcPr marL="68580" marR="68580" marT="34290" marB="34290"/>
                </a:tc>
                <a:tc>
                  <a:txBody>
                    <a:bodyPr/>
                    <a:lstStyle/>
                    <a:p>
                      <a:r>
                        <a:rPr lang="en-SG" sz="1400" dirty="0">
                          <a:solidFill>
                            <a:schemeClr val="tx1"/>
                          </a:solidFill>
                        </a:rPr>
                        <a:t>212</a:t>
                      </a:r>
                    </a:p>
                  </a:txBody>
                  <a:tcPr marL="68580" marR="68580" marT="34290" marB="34290"/>
                </a:tc>
                <a:tc>
                  <a:txBody>
                    <a:bodyPr/>
                    <a:lstStyle/>
                    <a:p>
                      <a:r>
                        <a:rPr lang="en-SG" sz="1400" dirty="0">
                          <a:solidFill>
                            <a:schemeClr val="tx1"/>
                          </a:solidFill>
                        </a:rPr>
                        <a:t>No</a:t>
                      </a:r>
                    </a:p>
                  </a:txBody>
                  <a:tcPr marL="68580" marR="68580" marT="34290" marB="34290"/>
                </a:tc>
                <a:tc>
                  <a:txBody>
                    <a:bodyPr/>
                    <a:lstStyle/>
                    <a:p>
                      <a:r>
                        <a:rPr lang="en-SG" sz="1400" dirty="0"/>
                        <a:t>High</a:t>
                      </a:r>
                    </a:p>
                  </a:txBody>
                  <a:tcPr marL="68580" marR="68580" marT="34290" marB="34290"/>
                </a:tc>
                <a:extLst>
                  <a:ext uri="{0D108BD9-81ED-4DB2-BD59-A6C34878D82A}">
                    <a16:rowId xmlns:a16="http://schemas.microsoft.com/office/drawing/2014/main" val="1553094444"/>
                  </a:ext>
                </a:extLst>
              </a:tr>
              <a:tr h="398715">
                <a:tc>
                  <a:txBody>
                    <a:bodyPr/>
                    <a:lstStyle/>
                    <a:p>
                      <a:r>
                        <a:rPr lang="en-SG" sz="1400" dirty="0">
                          <a:solidFill>
                            <a:srgbClr val="FF0000"/>
                          </a:solidFill>
                        </a:rPr>
                        <a:t>77</a:t>
                      </a:r>
                    </a:p>
                  </a:txBody>
                  <a:tcPr marL="68580" marR="68580" marT="34290" marB="34290"/>
                </a:tc>
                <a:tc>
                  <a:txBody>
                    <a:bodyPr/>
                    <a:lstStyle/>
                    <a:p>
                      <a:r>
                        <a:rPr lang="en-SG" sz="1400" dirty="0">
                          <a:solidFill>
                            <a:schemeClr val="tx1"/>
                          </a:solidFill>
                        </a:rPr>
                        <a:t>281</a:t>
                      </a:r>
                    </a:p>
                  </a:txBody>
                  <a:tcPr marL="68580" marR="68580" marT="34290" marB="34290"/>
                </a:tc>
                <a:tc>
                  <a:txBody>
                    <a:bodyPr/>
                    <a:lstStyle/>
                    <a:p>
                      <a:r>
                        <a:rPr lang="en-SG" sz="1400" dirty="0">
                          <a:solidFill>
                            <a:schemeClr val="tx1"/>
                          </a:solidFill>
                        </a:rPr>
                        <a:t>Yes</a:t>
                      </a:r>
                    </a:p>
                  </a:txBody>
                  <a:tcPr marL="68580" marR="68580" marT="34290" marB="34290"/>
                </a:tc>
                <a:tc>
                  <a:txBody>
                    <a:bodyPr/>
                    <a:lstStyle/>
                    <a:p>
                      <a:r>
                        <a:rPr lang="en-SG" sz="1400" dirty="0"/>
                        <a:t>High</a:t>
                      </a:r>
                    </a:p>
                  </a:txBody>
                  <a:tcPr marL="68580" marR="68580" marT="34290" marB="34290"/>
                </a:tc>
                <a:extLst>
                  <a:ext uri="{0D108BD9-81ED-4DB2-BD59-A6C34878D82A}">
                    <a16:rowId xmlns:a16="http://schemas.microsoft.com/office/drawing/2014/main" val="1721160970"/>
                  </a:ext>
                </a:extLst>
              </a:tr>
            </a:tbl>
          </a:graphicData>
        </a:graphic>
      </p:graphicFrame>
      <p:sp>
        <p:nvSpPr>
          <p:cNvPr id="12" name="TextBox 11">
            <a:extLst>
              <a:ext uri="{FF2B5EF4-FFF2-40B4-BE49-F238E27FC236}">
                <a16:creationId xmlns:a16="http://schemas.microsoft.com/office/drawing/2014/main" id="{291DCD78-48A4-4C40-A52A-3F38BDD14239}"/>
              </a:ext>
            </a:extLst>
          </p:cNvPr>
          <p:cNvSpPr txBox="1"/>
          <p:nvPr/>
        </p:nvSpPr>
        <p:spPr>
          <a:xfrm>
            <a:off x="5006340" y="1445919"/>
            <a:ext cx="3573614" cy="523220"/>
          </a:xfrm>
          <a:prstGeom prst="rect">
            <a:avLst/>
          </a:prstGeom>
          <a:noFill/>
        </p:spPr>
        <p:txBody>
          <a:bodyPr wrap="square" rtlCol="0">
            <a:spAutoFit/>
          </a:bodyPr>
          <a:lstStyle/>
          <a:p>
            <a:pPr marL="385763" indent="-385763">
              <a:buAutoNum type="alphaLcParenR"/>
            </a:pPr>
            <a:r>
              <a:rPr lang="en-SG" dirty="0"/>
              <a:t>Age &gt;=55 </a:t>
            </a:r>
            <a:r>
              <a:rPr lang="en-SG" dirty="0">
                <a:sym typeface="Wingdings" panose="05000000000000000000" pitchFamily="2" charset="2"/>
              </a:rPr>
              <a:t> 4 patients: 0.375 </a:t>
            </a:r>
            <a:endParaRPr lang="en-SG" dirty="0"/>
          </a:p>
          <a:p>
            <a:pPr marL="385763" indent="-385763">
              <a:buAutoNum type="alphaLcParenR"/>
            </a:pPr>
            <a:r>
              <a:rPr lang="en-SG" dirty="0">
                <a:highlight>
                  <a:srgbClr val="FFFF00"/>
                </a:highlight>
              </a:rPr>
              <a:t>Age &lt; 55 </a:t>
            </a:r>
            <a:r>
              <a:rPr lang="en-SG" dirty="0">
                <a:highlight>
                  <a:srgbClr val="FFFF00"/>
                </a:highlight>
                <a:sym typeface="Wingdings" panose="05000000000000000000" pitchFamily="2" charset="2"/>
              </a:rPr>
              <a:t> 3 patients</a:t>
            </a:r>
            <a:endParaRPr lang="en-SG" dirty="0">
              <a:highlight>
                <a:srgbClr val="FFFF00"/>
              </a:highlight>
            </a:endParaRPr>
          </a:p>
        </p:txBody>
      </p:sp>
      <p:sp>
        <p:nvSpPr>
          <p:cNvPr id="5" name="Rectangle 4">
            <a:extLst>
              <a:ext uri="{FF2B5EF4-FFF2-40B4-BE49-F238E27FC236}">
                <a16:creationId xmlns:a16="http://schemas.microsoft.com/office/drawing/2014/main" id="{862906EB-8249-4BF2-BFBA-A4C2FB655949}"/>
              </a:ext>
            </a:extLst>
          </p:cNvPr>
          <p:cNvSpPr/>
          <p:nvPr/>
        </p:nvSpPr>
        <p:spPr>
          <a:xfrm>
            <a:off x="1417320" y="1443257"/>
            <a:ext cx="2407920" cy="35289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09E99E-3BCC-4EB1-8984-F2B61D49CE71}"/>
                  </a:ext>
                </a:extLst>
              </p:cNvPr>
              <p:cNvSpPr txBox="1"/>
              <p:nvPr/>
            </p:nvSpPr>
            <p:spPr>
              <a:xfrm>
                <a:off x="5181600" y="3137613"/>
                <a:ext cx="3333751" cy="16242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𝐺𝑖𝑛𝑖</m:t>
                      </m:r>
                      <m:r>
                        <a:rPr lang="en-SG" sz="1500" i="1">
                          <a:latin typeface="Cambria Math" panose="02040503050406030204" pitchFamily="18" charset="0"/>
                        </a:rPr>
                        <m:t> </m:t>
                      </m:r>
                      <m:r>
                        <a:rPr lang="en-SG" sz="1500" i="1">
                          <a:latin typeface="Cambria Math" panose="02040503050406030204" pitchFamily="18" charset="0"/>
                        </a:rPr>
                        <m:t>𝐼𝑚𝑝𝑢𝑟𝑖𝑡𝑦</m:t>
                      </m:r>
                      <m:r>
                        <a:rPr lang="en-SG" sz="1500" i="1">
                          <a:latin typeface="Cambria Math" panose="02040503050406030204" pitchFamily="18" charset="0"/>
                        </a:rPr>
                        <m:t>=1−</m:t>
                      </m:r>
                      <m:nary>
                        <m:naryPr>
                          <m:chr m:val="∑"/>
                          <m:ctrlPr>
                            <a:rPr lang="en-SG" sz="1500" i="1">
                              <a:latin typeface="Cambria Math" panose="02040503050406030204" pitchFamily="18" charset="0"/>
                            </a:rPr>
                          </m:ctrlPr>
                        </m:naryPr>
                        <m:sub>
                          <m:r>
                            <m:rPr>
                              <m:brk m:alnAt="23"/>
                            </m:rPr>
                            <a:rPr lang="en-SG" sz="1500" i="1">
                              <a:latin typeface="Cambria Math" panose="02040503050406030204" pitchFamily="18" charset="0"/>
                            </a:rPr>
                            <m:t>𝑖</m:t>
                          </m:r>
                          <m:r>
                            <a:rPr lang="en-SG" sz="1500" i="1">
                              <a:latin typeface="Cambria Math" panose="02040503050406030204" pitchFamily="18" charset="0"/>
                            </a:rPr>
                            <m:t>=1</m:t>
                          </m:r>
                        </m:sub>
                        <m:sup>
                          <m:r>
                            <a:rPr lang="en-SG" sz="1500" i="1">
                              <a:latin typeface="Cambria Math" panose="02040503050406030204" pitchFamily="18" charset="0"/>
                            </a:rPr>
                            <m:t>𝐶</m:t>
                          </m:r>
                        </m:sup>
                        <m:e>
                          <m:sSup>
                            <m:sSupPr>
                              <m:ctrlPr>
                                <a:rPr lang="en-SG" sz="1500" i="1">
                                  <a:latin typeface="Cambria Math" panose="02040503050406030204" pitchFamily="18" charset="0"/>
                                </a:rPr>
                              </m:ctrlPr>
                            </m:sSupPr>
                            <m:e>
                              <m:sSub>
                                <m:sSubPr>
                                  <m:ctrlPr>
                                    <a:rPr lang="en-SG" sz="1500" i="1">
                                      <a:latin typeface="Cambria Math" panose="02040503050406030204" pitchFamily="18" charset="0"/>
                                    </a:rPr>
                                  </m:ctrlPr>
                                </m:sSubPr>
                                <m:e>
                                  <m:r>
                                    <a:rPr lang="en-SG" sz="1500" i="1">
                                      <a:latin typeface="Cambria Math" panose="02040503050406030204" pitchFamily="18" charset="0"/>
                                    </a:rPr>
                                    <m:t>(</m:t>
                                  </m:r>
                                  <m:r>
                                    <a:rPr lang="en-SG" sz="1500" i="1">
                                      <a:latin typeface="Cambria Math" panose="02040503050406030204" pitchFamily="18" charset="0"/>
                                    </a:rPr>
                                    <m:t>𝑝</m:t>
                                  </m:r>
                                </m:e>
                                <m:sub>
                                  <m:r>
                                    <a:rPr lang="en-SG" sz="1500" i="1">
                                      <a:latin typeface="Cambria Math" panose="02040503050406030204" pitchFamily="18" charset="0"/>
                                    </a:rPr>
                                    <m:t>𝑖</m:t>
                                  </m:r>
                                </m:sub>
                              </m:sSub>
                              <m:r>
                                <a:rPr lang="en-SG" sz="1500" i="1">
                                  <a:latin typeface="Cambria Math" panose="02040503050406030204" pitchFamily="18" charset="0"/>
                                </a:rPr>
                                <m:t>)</m:t>
                              </m:r>
                            </m:e>
                            <m:sup>
                              <m:r>
                                <a:rPr lang="en-SG" sz="1500" i="1">
                                  <a:latin typeface="Cambria Math" panose="02040503050406030204" pitchFamily="18" charset="0"/>
                                </a:rPr>
                                <m:t>2</m:t>
                              </m:r>
                            </m:sup>
                          </m:sSup>
                        </m:e>
                      </m:nary>
                    </m:oMath>
                  </m:oMathPara>
                </a14:m>
                <a:endParaRPr lang="en-SG" sz="15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=1 −</m:t>
                      </m:r>
                      <m:d>
                        <m:dPr>
                          <m:ctrlPr>
                            <a:rPr lang="en-SG" sz="1500" i="1">
                              <a:latin typeface="Cambria Math" panose="02040503050406030204" pitchFamily="18" charset="0"/>
                            </a:rPr>
                          </m:ctrlPr>
                        </m:dPr>
                        <m:e>
                          <m:sSup>
                            <m:sSupPr>
                              <m:ctrlPr>
                                <a:rPr lang="en-SG" sz="1500" i="1">
                                  <a:latin typeface="Cambria Math" panose="02040503050406030204" pitchFamily="18" charset="0"/>
                                </a:rPr>
                              </m:ctrlPr>
                            </m:sSupPr>
                            <m:e>
                              <m:d>
                                <m:dPr>
                                  <m:ctrlPr>
                                    <a:rPr lang="en-SG" sz="1500" i="1">
                                      <a:latin typeface="Cambria Math" panose="02040503050406030204" pitchFamily="18" charset="0"/>
                                    </a:rPr>
                                  </m:ctrlPr>
                                </m:dPr>
                                <m:e>
                                  <m:f>
                                    <m:fPr>
                                      <m:ctrlPr>
                                        <a:rPr lang="en-SG" sz="1500" i="1">
                                          <a:latin typeface="Cambria Math" panose="02040503050406030204" pitchFamily="18" charset="0"/>
                                        </a:rPr>
                                      </m:ctrlPr>
                                    </m:fPr>
                                    <m:num>
                                      <m:r>
                                        <a:rPr lang="en-SG" sz="1500" i="1">
                                          <a:latin typeface="Cambria Math" panose="02040503050406030204" pitchFamily="18" charset="0"/>
                                        </a:rPr>
                                        <m:t>1</m:t>
                                      </m:r>
                                    </m:num>
                                    <m:den>
                                      <m:r>
                                        <a:rPr lang="en-SG" sz="1500" i="1">
                                          <a:latin typeface="Cambria Math" panose="02040503050406030204" pitchFamily="18" charset="0"/>
                                        </a:rPr>
                                        <m:t>3</m:t>
                                      </m:r>
                                    </m:den>
                                  </m:f>
                                </m:e>
                              </m:d>
                            </m:e>
                            <m:sup>
                              <m:r>
                                <a:rPr lang="en-SG" sz="1500" i="1">
                                  <a:latin typeface="Cambria Math" panose="02040503050406030204" pitchFamily="18" charset="0"/>
                                </a:rPr>
                                <m:t>2</m:t>
                              </m:r>
                            </m:sup>
                          </m:sSup>
                          <m:r>
                            <a:rPr lang="en-SG" sz="1500" i="1">
                              <a:latin typeface="Cambria Math" panose="02040503050406030204" pitchFamily="18" charset="0"/>
                            </a:rPr>
                            <m:t>+</m:t>
                          </m:r>
                          <m:sSup>
                            <m:sSupPr>
                              <m:ctrlPr>
                                <a:rPr lang="en-SG" sz="1500" i="1">
                                  <a:latin typeface="Cambria Math" panose="02040503050406030204" pitchFamily="18" charset="0"/>
                                </a:rPr>
                              </m:ctrlPr>
                            </m:sSupPr>
                            <m:e>
                              <m:d>
                                <m:dPr>
                                  <m:ctrlPr>
                                    <a:rPr lang="en-SG" sz="1500" i="1">
                                      <a:latin typeface="Cambria Math" panose="02040503050406030204" pitchFamily="18" charset="0"/>
                                    </a:rPr>
                                  </m:ctrlPr>
                                </m:dPr>
                                <m:e>
                                  <m:f>
                                    <m:fPr>
                                      <m:ctrlPr>
                                        <a:rPr lang="en-SG" sz="1500" i="1">
                                          <a:latin typeface="Cambria Math" panose="02040503050406030204" pitchFamily="18" charset="0"/>
                                        </a:rPr>
                                      </m:ctrlPr>
                                    </m:fPr>
                                    <m:num>
                                      <m:r>
                                        <a:rPr lang="en-SG" sz="1500" i="1">
                                          <a:latin typeface="Cambria Math" panose="02040503050406030204" pitchFamily="18" charset="0"/>
                                        </a:rPr>
                                        <m:t>2</m:t>
                                      </m:r>
                                    </m:num>
                                    <m:den>
                                      <m:r>
                                        <a:rPr lang="en-SG" sz="1500" i="1">
                                          <a:latin typeface="Cambria Math" panose="02040503050406030204" pitchFamily="18" charset="0"/>
                                        </a:rPr>
                                        <m:t>3</m:t>
                                      </m:r>
                                    </m:den>
                                  </m:f>
                                </m:e>
                              </m:d>
                            </m:e>
                            <m:sup>
                              <m:r>
                                <a:rPr lang="en-SG" sz="1500" i="1">
                                  <a:latin typeface="Cambria Math" panose="02040503050406030204" pitchFamily="18" charset="0"/>
                                </a:rPr>
                                <m:t>2</m:t>
                              </m:r>
                            </m:sup>
                          </m:sSup>
                        </m:e>
                      </m:d>
                    </m:oMath>
                  </m:oMathPara>
                </a14:m>
                <a:endParaRPr lang="en-SG" sz="1500" dirty="0"/>
              </a:p>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=0.442</m:t>
                      </m:r>
                    </m:oMath>
                  </m:oMathPara>
                </a14:m>
                <a:endParaRPr lang="en-SG" sz="1500" dirty="0"/>
              </a:p>
            </p:txBody>
          </p:sp>
        </mc:Choice>
        <mc:Fallback xmlns="">
          <p:sp>
            <p:nvSpPr>
              <p:cNvPr id="9" name="TextBox 8">
                <a:extLst>
                  <a:ext uri="{FF2B5EF4-FFF2-40B4-BE49-F238E27FC236}">
                    <a16:creationId xmlns:a16="http://schemas.microsoft.com/office/drawing/2014/main" id="{BF09E99E-3BCC-4EB1-8984-F2B61D49CE71}"/>
                  </a:ext>
                </a:extLst>
              </p:cNvPr>
              <p:cNvSpPr txBox="1">
                <a:spLocks noRot="1" noChangeAspect="1" noMove="1" noResize="1" noEditPoints="1" noAdjustHandles="1" noChangeArrowheads="1" noChangeShapeType="1" noTextEdit="1"/>
              </p:cNvSpPr>
              <p:nvPr/>
            </p:nvSpPr>
            <p:spPr>
              <a:xfrm>
                <a:off x="5181600" y="3137613"/>
                <a:ext cx="3333751" cy="1624227"/>
              </a:xfrm>
              <a:prstGeom prst="rect">
                <a:avLst/>
              </a:prstGeom>
              <a:blipFill>
                <a:blip r:embed="rId4"/>
                <a:stretch>
                  <a:fillRect b="-752"/>
                </a:stretch>
              </a:blipFill>
            </p:spPr>
            <p:txBody>
              <a:bodyPr/>
              <a:lstStyle/>
              <a:p>
                <a:r>
                  <a:rPr lang="en-SG">
                    <a:noFill/>
                  </a:rPr>
                  <a:t> </a:t>
                </a:r>
              </a:p>
            </p:txBody>
          </p:sp>
        </mc:Fallback>
      </mc:AlternateContent>
      <p:sp>
        <p:nvSpPr>
          <p:cNvPr id="11" name="TextBox 10">
            <a:extLst>
              <a:ext uri="{FF2B5EF4-FFF2-40B4-BE49-F238E27FC236}">
                <a16:creationId xmlns:a16="http://schemas.microsoft.com/office/drawing/2014/main" id="{5E911FC6-9B2E-413F-B8F4-D85F8F7B6F39}"/>
              </a:ext>
            </a:extLst>
          </p:cNvPr>
          <p:cNvSpPr txBox="1"/>
          <p:nvPr/>
        </p:nvSpPr>
        <p:spPr>
          <a:xfrm>
            <a:off x="5006340" y="2420235"/>
            <a:ext cx="3131390" cy="523220"/>
          </a:xfrm>
          <a:prstGeom prst="rect">
            <a:avLst/>
          </a:prstGeom>
          <a:noFill/>
        </p:spPr>
        <p:txBody>
          <a:bodyPr wrap="square" rtlCol="0">
            <a:spAutoFit/>
          </a:bodyPr>
          <a:lstStyle/>
          <a:p>
            <a:pPr marL="385763" indent="-385763">
              <a:buFont typeface="+mj-lt"/>
              <a:buAutoNum type="alphaLcPeriod" startAt="2"/>
            </a:pPr>
            <a:r>
              <a:rPr lang="en-SG" dirty="0"/>
              <a:t>(</a:t>
            </a:r>
            <a:r>
              <a:rPr lang="en-SG" dirty="0" err="1"/>
              <a:t>i</a:t>
            </a:r>
            <a:r>
              <a:rPr lang="en-SG" dirty="0"/>
              <a:t>)  Age&lt;55 &amp; High Risk: 1/3</a:t>
            </a:r>
          </a:p>
          <a:p>
            <a:r>
              <a:rPr lang="en-SG" dirty="0"/>
              <a:t>        (ii) Age&lt;55 &amp; Low Risk: 2/3</a:t>
            </a:r>
          </a:p>
        </p:txBody>
      </p:sp>
    </p:spTree>
    <p:extLst>
      <p:ext uri="{BB962C8B-B14F-4D97-AF65-F5344CB8AC3E}">
        <p14:creationId xmlns:p14="http://schemas.microsoft.com/office/powerpoint/2010/main" val="3291564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8EF3CD-1B72-AE6A-E734-B926437A1B72}"/>
              </a:ext>
            </a:extLst>
          </p:cNvPr>
          <p:cNvPicPr>
            <a:picLocks noChangeAspect="1"/>
          </p:cNvPicPr>
          <p:nvPr/>
        </p:nvPicPr>
        <p:blipFill>
          <a:blip r:embed="rId3"/>
          <a:stretch>
            <a:fillRect/>
          </a:stretch>
        </p:blipFill>
        <p:spPr>
          <a:xfrm>
            <a:off x="0" y="1"/>
            <a:ext cx="9144000" cy="1208489"/>
          </a:xfrm>
          <a:prstGeom prst="rect">
            <a:avLst/>
          </a:prstGeom>
        </p:spPr>
      </p:pic>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17</a:t>
            </a:fld>
            <a:endParaRPr lang="en-US"/>
          </a:p>
        </p:txBody>
      </p:sp>
      <p:graphicFrame>
        <p:nvGraphicFramePr>
          <p:cNvPr id="10" name="Table 4">
            <a:extLst>
              <a:ext uri="{FF2B5EF4-FFF2-40B4-BE49-F238E27FC236}">
                <a16:creationId xmlns:a16="http://schemas.microsoft.com/office/drawing/2014/main" id="{65AC0FB7-3AA1-40BD-9F3E-AE466B8DD4E6}"/>
              </a:ext>
            </a:extLst>
          </p:cNvPr>
          <p:cNvGraphicFramePr>
            <a:graphicFrameLocks noGrp="1"/>
          </p:cNvGraphicFramePr>
          <p:nvPr>
            <p:extLst>
              <p:ext uri="{D42A27DB-BD31-4B8C-83A1-F6EECF244321}">
                <p14:modId xmlns:p14="http://schemas.microsoft.com/office/powerpoint/2010/main" val="2336657708"/>
              </p:ext>
            </p:extLst>
          </p:nvPr>
        </p:nvGraphicFramePr>
        <p:xfrm>
          <a:off x="503048" y="1443256"/>
          <a:ext cx="4312793" cy="3528938"/>
        </p:xfrm>
        <a:graphic>
          <a:graphicData uri="http://schemas.openxmlformats.org/drawingml/2006/table">
            <a:tbl>
              <a:tblPr firstRow="1" bandRow="1">
                <a:tableStyleId>{5C22544A-7EE6-4342-B048-85BDC9FD1C3A}</a:tableStyleId>
              </a:tblPr>
              <a:tblGrid>
                <a:gridCol w="854431">
                  <a:extLst>
                    <a:ext uri="{9D8B030D-6E8A-4147-A177-3AD203B41FA5}">
                      <a16:colId xmlns:a16="http://schemas.microsoft.com/office/drawing/2014/main" val="3097140085"/>
                    </a:ext>
                  </a:extLst>
                </a:gridCol>
                <a:gridCol w="1301966">
                  <a:extLst>
                    <a:ext uri="{9D8B030D-6E8A-4147-A177-3AD203B41FA5}">
                      <a16:colId xmlns:a16="http://schemas.microsoft.com/office/drawing/2014/main" val="679464674"/>
                    </a:ext>
                  </a:extLst>
                </a:gridCol>
                <a:gridCol w="1078198">
                  <a:extLst>
                    <a:ext uri="{9D8B030D-6E8A-4147-A177-3AD203B41FA5}">
                      <a16:colId xmlns:a16="http://schemas.microsoft.com/office/drawing/2014/main" val="2843509227"/>
                    </a:ext>
                  </a:extLst>
                </a:gridCol>
                <a:gridCol w="1078198">
                  <a:extLst>
                    <a:ext uri="{9D8B030D-6E8A-4147-A177-3AD203B41FA5}">
                      <a16:colId xmlns:a16="http://schemas.microsoft.com/office/drawing/2014/main" val="831552838"/>
                    </a:ext>
                  </a:extLst>
                </a:gridCol>
              </a:tblGrid>
              <a:tr h="471739">
                <a:tc>
                  <a:txBody>
                    <a:bodyPr/>
                    <a:lstStyle/>
                    <a:p>
                      <a:r>
                        <a:rPr lang="en-SG" sz="1400" dirty="0"/>
                        <a:t>Age</a:t>
                      </a:r>
                    </a:p>
                  </a:txBody>
                  <a:tcPr marL="68580" marR="68580" marT="34290" marB="34290"/>
                </a:tc>
                <a:tc>
                  <a:txBody>
                    <a:bodyPr/>
                    <a:lstStyle/>
                    <a:p>
                      <a:r>
                        <a:rPr lang="en-SG" sz="1400" dirty="0">
                          <a:solidFill>
                            <a:schemeClr val="bg1"/>
                          </a:solidFill>
                        </a:rPr>
                        <a:t>Cholesterol </a:t>
                      </a:r>
                    </a:p>
                  </a:txBody>
                  <a:tcPr marL="68580" marR="68580" marT="34290" marB="34290"/>
                </a:tc>
                <a:tc>
                  <a:txBody>
                    <a:bodyPr/>
                    <a:lstStyle/>
                    <a:p>
                      <a:r>
                        <a:rPr lang="en-SG" sz="1400" dirty="0">
                          <a:solidFill>
                            <a:schemeClr val="bg1"/>
                          </a:solidFill>
                        </a:rPr>
                        <a:t>Smoking</a:t>
                      </a:r>
                    </a:p>
                  </a:txBody>
                  <a:tcPr marL="68580" marR="68580" marT="34290" marB="34290"/>
                </a:tc>
                <a:tc>
                  <a:txBody>
                    <a:bodyPr/>
                    <a:lstStyle/>
                    <a:p>
                      <a:r>
                        <a:rPr lang="en-SG" sz="1400" dirty="0"/>
                        <a:t>Risk of AAA</a:t>
                      </a:r>
                    </a:p>
                  </a:txBody>
                  <a:tcPr marL="68580" marR="68580" marT="34290" marB="34290"/>
                </a:tc>
                <a:extLst>
                  <a:ext uri="{0D108BD9-81ED-4DB2-BD59-A6C34878D82A}">
                    <a16:rowId xmlns:a16="http://schemas.microsoft.com/office/drawing/2014/main" val="1118550467"/>
                  </a:ext>
                </a:extLst>
              </a:tr>
              <a:tr h="398715">
                <a:tc>
                  <a:txBody>
                    <a:bodyPr/>
                    <a:lstStyle/>
                    <a:p>
                      <a:r>
                        <a:rPr lang="en-SG" sz="1400" dirty="0">
                          <a:solidFill>
                            <a:schemeClr val="tx1"/>
                          </a:solidFill>
                        </a:rPr>
                        <a:t>40</a:t>
                      </a:r>
                    </a:p>
                  </a:txBody>
                  <a:tcPr marL="68580" marR="68580" marT="34290" marB="34290"/>
                </a:tc>
                <a:tc>
                  <a:txBody>
                    <a:bodyPr/>
                    <a:lstStyle/>
                    <a:p>
                      <a:r>
                        <a:rPr lang="en-SG" sz="1400" dirty="0">
                          <a:solidFill>
                            <a:schemeClr val="tx1"/>
                          </a:solidFill>
                        </a:rPr>
                        <a:t>289</a:t>
                      </a:r>
                    </a:p>
                  </a:txBody>
                  <a:tcPr marL="68580" marR="68580" marT="34290" marB="34290"/>
                </a:tc>
                <a:tc>
                  <a:txBody>
                    <a:bodyPr/>
                    <a:lstStyle/>
                    <a:p>
                      <a:r>
                        <a:rPr lang="en-SG" sz="1400" dirty="0">
                          <a:solidFill>
                            <a:schemeClr val="tx1"/>
                          </a:solidFill>
                        </a:rPr>
                        <a:t>Yes</a:t>
                      </a:r>
                    </a:p>
                  </a:txBody>
                  <a:tcPr marL="68580" marR="68580" marT="34290" marB="34290"/>
                </a:tc>
                <a:tc>
                  <a:txBody>
                    <a:bodyPr/>
                    <a:lstStyle/>
                    <a:p>
                      <a:r>
                        <a:rPr lang="en-SG" sz="1400" dirty="0"/>
                        <a:t>High</a:t>
                      </a:r>
                    </a:p>
                  </a:txBody>
                  <a:tcPr marL="68580" marR="68580" marT="34290" marB="34290"/>
                </a:tc>
                <a:extLst>
                  <a:ext uri="{0D108BD9-81ED-4DB2-BD59-A6C34878D82A}">
                    <a16:rowId xmlns:a16="http://schemas.microsoft.com/office/drawing/2014/main" val="36791905"/>
                  </a:ext>
                </a:extLst>
              </a:tr>
              <a:tr h="471739">
                <a:tc>
                  <a:txBody>
                    <a:bodyPr/>
                    <a:lstStyle/>
                    <a:p>
                      <a:r>
                        <a:rPr lang="en-SG" sz="1400" dirty="0">
                          <a:solidFill>
                            <a:schemeClr val="tx1"/>
                          </a:solidFill>
                        </a:rPr>
                        <a:t>54</a:t>
                      </a:r>
                    </a:p>
                  </a:txBody>
                  <a:tcPr marL="68580" marR="68580" marT="34290" marB="34290"/>
                </a:tc>
                <a:tc>
                  <a:txBody>
                    <a:bodyPr/>
                    <a:lstStyle/>
                    <a:p>
                      <a:r>
                        <a:rPr lang="en-SG" sz="1400" dirty="0">
                          <a:solidFill>
                            <a:schemeClr val="tx1"/>
                          </a:solidFill>
                        </a:rPr>
                        <a:t>298</a:t>
                      </a:r>
                    </a:p>
                  </a:txBody>
                  <a:tcPr marL="68580" marR="68580" marT="34290" marB="34290"/>
                </a:tc>
                <a:tc>
                  <a:txBody>
                    <a:bodyPr/>
                    <a:lstStyle/>
                    <a:p>
                      <a:r>
                        <a:rPr lang="en-SG" sz="1400" dirty="0">
                          <a:solidFill>
                            <a:schemeClr val="tx1"/>
                          </a:solidFill>
                        </a:rPr>
                        <a:t>Yes</a:t>
                      </a:r>
                    </a:p>
                    <a:p>
                      <a:endParaRPr lang="en-SG" sz="1400" dirty="0">
                        <a:solidFill>
                          <a:schemeClr val="tx1"/>
                        </a:solidFill>
                      </a:endParaRPr>
                    </a:p>
                  </a:txBody>
                  <a:tcPr marL="68580" marR="68580" marT="34290" marB="34290"/>
                </a:tc>
                <a:tc>
                  <a:txBody>
                    <a:bodyPr/>
                    <a:lstStyle/>
                    <a:p>
                      <a:r>
                        <a:rPr lang="en-SG" sz="1400" dirty="0"/>
                        <a:t>Low</a:t>
                      </a:r>
                    </a:p>
                  </a:txBody>
                  <a:tcPr marL="68580" marR="68580" marT="34290" marB="34290"/>
                </a:tc>
                <a:extLst>
                  <a:ext uri="{0D108BD9-81ED-4DB2-BD59-A6C34878D82A}">
                    <a16:rowId xmlns:a16="http://schemas.microsoft.com/office/drawing/2014/main" val="243331249"/>
                  </a:ext>
                </a:extLst>
              </a:tr>
              <a:tr h="398715">
                <a:tc>
                  <a:txBody>
                    <a:bodyPr/>
                    <a:lstStyle/>
                    <a:p>
                      <a:r>
                        <a:rPr lang="en-SG" sz="1400" dirty="0">
                          <a:solidFill>
                            <a:srgbClr val="FF0000"/>
                          </a:solidFill>
                        </a:rPr>
                        <a:t>65</a:t>
                      </a:r>
                    </a:p>
                  </a:txBody>
                  <a:tcPr marL="68580" marR="68580" marT="34290" marB="34290"/>
                </a:tc>
                <a:tc>
                  <a:txBody>
                    <a:bodyPr/>
                    <a:lstStyle/>
                    <a:p>
                      <a:r>
                        <a:rPr lang="en-SG" sz="1400" dirty="0">
                          <a:solidFill>
                            <a:schemeClr val="tx1"/>
                          </a:solidFill>
                        </a:rPr>
                        <a:t>300</a:t>
                      </a:r>
                    </a:p>
                  </a:txBody>
                  <a:tcPr marL="68580" marR="68580" marT="34290" marB="34290"/>
                </a:tc>
                <a:tc>
                  <a:txBody>
                    <a:bodyPr/>
                    <a:lstStyle/>
                    <a:p>
                      <a:r>
                        <a:rPr lang="en-SG" sz="1400" dirty="0">
                          <a:solidFill>
                            <a:schemeClr val="tx1"/>
                          </a:solidFill>
                        </a:rPr>
                        <a:t>Yes</a:t>
                      </a:r>
                    </a:p>
                  </a:txBody>
                  <a:tcPr marL="68580" marR="68580" marT="34290" marB="34290"/>
                </a:tc>
                <a:tc>
                  <a:txBody>
                    <a:bodyPr/>
                    <a:lstStyle/>
                    <a:p>
                      <a:r>
                        <a:rPr lang="en-SG" sz="1400" dirty="0"/>
                        <a:t>High</a:t>
                      </a:r>
                    </a:p>
                  </a:txBody>
                  <a:tcPr marL="68580" marR="68580" marT="34290" marB="34290"/>
                </a:tc>
                <a:extLst>
                  <a:ext uri="{0D108BD9-81ED-4DB2-BD59-A6C34878D82A}">
                    <a16:rowId xmlns:a16="http://schemas.microsoft.com/office/drawing/2014/main" val="4009879728"/>
                  </a:ext>
                </a:extLst>
              </a:tr>
              <a:tr h="471739">
                <a:tc>
                  <a:txBody>
                    <a:bodyPr/>
                    <a:lstStyle/>
                    <a:p>
                      <a:r>
                        <a:rPr lang="en-SG" sz="1400" dirty="0">
                          <a:solidFill>
                            <a:srgbClr val="FF0000"/>
                          </a:solidFill>
                        </a:rPr>
                        <a:t>55</a:t>
                      </a:r>
                    </a:p>
                  </a:txBody>
                  <a:tcPr marL="68580" marR="68580" marT="34290" marB="34290"/>
                </a:tc>
                <a:tc>
                  <a:txBody>
                    <a:bodyPr/>
                    <a:lstStyle/>
                    <a:p>
                      <a:r>
                        <a:rPr lang="en-SG" sz="1400" dirty="0">
                          <a:solidFill>
                            <a:schemeClr val="tx1"/>
                          </a:solidFill>
                        </a:rPr>
                        <a:t>172</a:t>
                      </a:r>
                    </a:p>
                  </a:txBody>
                  <a:tcPr marL="68580" marR="68580" marT="34290" marB="34290"/>
                </a:tc>
                <a:tc>
                  <a:txBody>
                    <a:bodyPr/>
                    <a:lstStyle/>
                    <a:p>
                      <a:r>
                        <a:rPr lang="en-SG" sz="1400" dirty="0">
                          <a:solidFill>
                            <a:schemeClr val="tx1"/>
                          </a:solidFill>
                        </a:rPr>
                        <a:t>No</a:t>
                      </a:r>
                    </a:p>
                  </a:txBody>
                  <a:tcPr marL="68580" marR="68580" marT="34290" marB="34290"/>
                </a:tc>
                <a:tc>
                  <a:txBody>
                    <a:bodyPr/>
                    <a:lstStyle/>
                    <a:p>
                      <a:r>
                        <a:rPr lang="en-SG" sz="1400" dirty="0"/>
                        <a:t>Low</a:t>
                      </a:r>
                    </a:p>
                  </a:txBody>
                  <a:tcPr marL="68580" marR="68580" marT="34290" marB="34290"/>
                </a:tc>
                <a:extLst>
                  <a:ext uri="{0D108BD9-81ED-4DB2-BD59-A6C34878D82A}">
                    <a16:rowId xmlns:a16="http://schemas.microsoft.com/office/drawing/2014/main" val="269633334"/>
                  </a:ext>
                </a:extLst>
              </a:tr>
              <a:tr h="471739">
                <a:tc>
                  <a:txBody>
                    <a:bodyPr/>
                    <a:lstStyle/>
                    <a:p>
                      <a:r>
                        <a:rPr lang="en-SG" sz="1400" dirty="0">
                          <a:solidFill>
                            <a:schemeClr val="tx1"/>
                          </a:solidFill>
                        </a:rPr>
                        <a:t>45</a:t>
                      </a:r>
                    </a:p>
                  </a:txBody>
                  <a:tcPr marL="68580" marR="68580" marT="34290" marB="34290"/>
                </a:tc>
                <a:tc>
                  <a:txBody>
                    <a:bodyPr/>
                    <a:lstStyle/>
                    <a:p>
                      <a:r>
                        <a:rPr lang="en-SG" sz="1400" dirty="0">
                          <a:solidFill>
                            <a:schemeClr val="tx1"/>
                          </a:solidFill>
                        </a:rPr>
                        <a:t>176</a:t>
                      </a:r>
                    </a:p>
                  </a:txBody>
                  <a:tcPr marL="68580" marR="68580" marT="34290" marB="34290"/>
                </a:tc>
                <a:tc>
                  <a:txBody>
                    <a:bodyPr/>
                    <a:lstStyle/>
                    <a:p>
                      <a:r>
                        <a:rPr lang="en-SG" sz="1400" dirty="0">
                          <a:solidFill>
                            <a:schemeClr val="tx1"/>
                          </a:solidFill>
                        </a:rPr>
                        <a:t>No</a:t>
                      </a:r>
                    </a:p>
                  </a:txBody>
                  <a:tcPr marL="68580" marR="68580" marT="34290" marB="34290"/>
                </a:tc>
                <a:tc>
                  <a:txBody>
                    <a:bodyPr/>
                    <a:lstStyle/>
                    <a:p>
                      <a:r>
                        <a:rPr lang="en-SG" sz="1400" dirty="0"/>
                        <a:t>Low</a:t>
                      </a:r>
                    </a:p>
                  </a:txBody>
                  <a:tcPr marL="68580" marR="68580" marT="34290" marB="34290"/>
                </a:tc>
                <a:extLst>
                  <a:ext uri="{0D108BD9-81ED-4DB2-BD59-A6C34878D82A}">
                    <a16:rowId xmlns:a16="http://schemas.microsoft.com/office/drawing/2014/main" val="3879227386"/>
                  </a:ext>
                </a:extLst>
              </a:tr>
              <a:tr h="398715">
                <a:tc>
                  <a:txBody>
                    <a:bodyPr/>
                    <a:lstStyle/>
                    <a:p>
                      <a:r>
                        <a:rPr lang="en-SG" sz="1400" dirty="0">
                          <a:solidFill>
                            <a:srgbClr val="FF0000"/>
                          </a:solidFill>
                        </a:rPr>
                        <a:t>76</a:t>
                      </a:r>
                    </a:p>
                  </a:txBody>
                  <a:tcPr marL="68580" marR="68580" marT="34290" marB="34290"/>
                </a:tc>
                <a:tc>
                  <a:txBody>
                    <a:bodyPr/>
                    <a:lstStyle/>
                    <a:p>
                      <a:r>
                        <a:rPr lang="en-SG" sz="1400" dirty="0">
                          <a:solidFill>
                            <a:schemeClr val="tx1"/>
                          </a:solidFill>
                        </a:rPr>
                        <a:t>212</a:t>
                      </a:r>
                    </a:p>
                  </a:txBody>
                  <a:tcPr marL="68580" marR="68580" marT="34290" marB="34290"/>
                </a:tc>
                <a:tc>
                  <a:txBody>
                    <a:bodyPr/>
                    <a:lstStyle/>
                    <a:p>
                      <a:r>
                        <a:rPr lang="en-SG" sz="1400" dirty="0">
                          <a:solidFill>
                            <a:schemeClr val="tx1"/>
                          </a:solidFill>
                        </a:rPr>
                        <a:t>No</a:t>
                      </a:r>
                    </a:p>
                  </a:txBody>
                  <a:tcPr marL="68580" marR="68580" marT="34290" marB="34290"/>
                </a:tc>
                <a:tc>
                  <a:txBody>
                    <a:bodyPr/>
                    <a:lstStyle/>
                    <a:p>
                      <a:r>
                        <a:rPr lang="en-SG" sz="1400" dirty="0"/>
                        <a:t>High</a:t>
                      </a:r>
                    </a:p>
                  </a:txBody>
                  <a:tcPr marL="68580" marR="68580" marT="34290" marB="34290"/>
                </a:tc>
                <a:extLst>
                  <a:ext uri="{0D108BD9-81ED-4DB2-BD59-A6C34878D82A}">
                    <a16:rowId xmlns:a16="http://schemas.microsoft.com/office/drawing/2014/main" val="1553094444"/>
                  </a:ext>
                </a:extLst>
              </a:tr>
              <a:tr h="398715">
                <a:tc>
                  <a:txBody>
                    <a:bodyPr/>
                    <a:lstStyle/>
                    <a:p>
                      <a:r>
                        <a:rPr lang="en-SG" sz="1400" dirty="0">
                          <a:solidFill>
                            <a:srgbClr val="FF0000"/>
                          </a:solidFill>
                        </a:rPr>
                        <a:t>77</a:t>
                      </a:r>
                    </a:p>
                  </a:txBody>
                  <a:tcPr marL="68580" marR="68580" marT="34290" marB="34290"/>
                </a:tc>
                <a:tc>
                  <a:txBody>
                    <a:bodyPr/>
                    <a:lstStyle/>
                    <a:p>
                      <a:r>
                        <a:rPr lang="en-SG" sz="1400" dirty="0">
                          <a:solidFill>
                            <a:schemeClr val="tx1"/>
                          </a:solidFill>
                        </a:rPr>
                        <a:t>281</a:t>
                      </a:r>
                    </a:p>
                  </a:txBody>
                  <a:tcPr marL="68580" marR="68580" marT="34290" marB="34290"/>
                </a:tc>
                <a:tc>
                  <a:txBody>
                    <a:bodyPr/>
                    <a:lstStyle/>
                    <a:p>
                      <a:r>
                        <a:rPr lang="en-SG" sz="1400" dirty="0">
                          <a:solidFill>
                            <a:schemeClr val="tx1"/>
                          </a:solidFill>
                        </a:rPr>
                        <a:t>Yes</a:t>
                      </a:r>
                    </a:p>
                  </a:txBody>
                  <a:tcPr marL="68580" marR="68580" marT="34290" marB="34290"/>
                </a:tc>
                <a:tc>
                  <a:txBody>
                    <a:bodyPr/>
                    <a:lstStyle/>
                    <a:p>
                      <a:r>
                        <a:rPr lang="en-SG" sz="1400" dirty="0"/>
                        <a:t>High</a:t>
                      </a:r>
                    </a:p>
                  </a:txBody>
                  <a:tcPr marL="68580" marR="68580" marT="34290" marB="34290"/>
                </a:tc>
                <a:extLst>
                  <a:ext uri="{0D108BD9-81ED-4DB2-BD59-A6C34878D82A}">
                    <a16:rowId xmlns:a16="http://schemas.microsoft.com/office/drawing/2014/main" val="1721160970"/>
                  </a:ext>
                </a:extLst>
              </a:tr>
            </a:tbl>
          </a:graphicData>
        </a:graphic>
      </p:graphicFrame>
      <p:sp>
        <p:nvSpPr>
          <p:cNvPr id="12" name="TextBox 11">
            <a:extLst>
              <a:ext uri="{FF2B5EF4-FFF2-40B4-BE49-F238E27FC236}">
                <a16:creationId xmlns:a16="http://schemas.microsoft.com/office/drawing/2014/main" id="{291DCD78-48A4-4C40-A52A-3F38BDD14239}"/>
              </a:ext>
            </a:extLst>
          </p:cNvPr>
          <p:cNvSpPr txBox="1"/>
          <p:nvPr/>
        </p:nvSpPr>
        <p:spPr>
          <a:xfrm>
            <a:off x="5158740" y="1445919"/>
            <a:ext cx="3272128" cy="523220"/>
          </a:xfrm>
          <a:prstGeom prst="rect">
            <a:avLst/>
          </a:prstGeom>
          <a:noFill/>
        </p:spPr>
        <p:txBody>
          <a:bodyPr wrap="square" rtlCol="0">
            <a:spAutoFit/>
          </a:bodyPr>
          <a:lstStyle/>
          <a:p>
            <a:pPr marL="385763" indent="-385763">
              <a:buAutoNum type="alphaLcParenR"/>
            </a:pPr>
            <a:r>
              <a:rPr lang="en-SG" dirty="0"/>
              <a:t>Age &gt;=55 </a:t>
            </a:r>
            <a:r>
              <a:rPr lang="en-SG" dirty="0">
                <a:sym typeface="Wingdings" panose="05000000000000000000" pitchFamily="2" charset="2"/>
              </a:rPr>
              <a:t> 4 patients: 0.375 </a:t>
            </a:r>
            <a:endParaRPr lang="en-SG" dirty="0"/>
          </a:p>
          <a:p>
            <a:pPr marL="385763" indent="-385763">
              <a:buAutoNum type="alphaLcParenR"/>
            </a:pPr>
            <a:r>
              <a:rPr lang="en-SG" dirty="0"/>
              <a:t>Age &lt; 55 </a:t>
            </a:r>
            <a:r>
              <a:rPr lang="en-SG" dirty="0">
                <a:sym typeface="Wingdings" panose="05000000000000000000" pitchFamily="2" charset="2"/>
              </a:rPr>
              <a:t> 3 patients: 0.442</a:t>
            </a:r>
            <a:endParaRPr lang="en-SG" dirty="0"/>
          </a:p>
        </p:txBody>
      </p:sp>
      <p:sp>
        <p:nvSpPr>
          <p:cNvPr id="5" name="Rectangle 4">
            <a:extLst>
              <a:ext uri="{FF2B5EF4-FFF2-40B4-BE49-F238E27FC236}">
                <a16:creationId xmlns:a16="http://schemas.microsoft.com/office/drawing/2014/main" id="{862906EB-8249-4BF2-BFBA-A4C2FB655949}"/>
              </a:ext>
            </a:extLst>
          </p:cNvPr>
          <p:cNvSpPr/>
          <p:nvPr/>
        </p:nvSpPr>
        <p:spPr>
          <a:xfrm>
            <a:off x="1343812" y="1443256"/>
            <a:ext cx="2405228" cy="359785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09E99E-3BCC-4EB1-8984-F2B61D49CE71}"/>
                  </a:ext>
                </a:extLst>
              </p:cNvPr>
              <p:cNvSpPr txBox="1"/>
              <p:nvPr/>
            </p:nvSpPr>
            <p:spPr>
              <a:xfrm>
                <a:off x="5722620" y="2858816"/>
                <a:ext cx="2792731" cy="9002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𝐺𝑖𝑛𝑖</m:t>
                      </m:r>
                      <m:r>
                        <a:rPr lang="en-SG" sz="1500" i="1">
                          <a:latin typeface="Cambria Math" panose="02040503050406030204" pitchFamily="18" charset="0"/>
                        </a:rPr>
                        <m:t> </m:t>
                      </m:r>
                      <m:r>
                        <a:rPr lang="en-SG" sz="1500" i="1">
                          <a:latin typeface="Cambria Math" panose="02040503050406030204" pitchFamily="18" charset="0"/>
                        </a:rPr>
                        <m:t>𝐼𝑚𝑝𝑢𝑟𝑖𝑡𝑦</m:t>
                      </m:r>
                    </m:oMath>
                  </m:oMathPara>
                </a14:m>
                <a:endParaRPr lang="en-SG" sz="1500" dirty="0"/>
              </a:p>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m:t>
                      </m:r>
                      <m:d>
                        <m:dPr>
                          <m:ctrlPr>
                            <a:rPr lang="en-SG" sz="1500" i="1">
                              <a:latin typeface="Cambria Math" panose="02040503050406030204" pitchFamily="18" charset="0"/>
                            </a:rPr>
                          </m:ctrlPr>
                        </m:dPr>
                        <m:e>
                          <m:f>
                            <m:fPr>
                              <m:ctrlPr>
                                <a:rPr lang="en-SG" sz="1500" i="1">
                                  <a:latin typeface="Cambria Math" panose="02040503050406030204" pitchFamily="18" charset="0"/>
                                </a:rPr>
                              </m:ctrlPr>
                            </m:fPr>
                            <m:num>
                              <m:r>
                                <a:rPr lang="en-SG" sz="1500" i="1">
                                  <a:latin typeface="Cambria Math" panose="02040503050406030204" pitchFamily="18" charset="0"/>
                                </a:rPr>
                                <m:t>4</m:t>
                              </m:r>
                            </m:num>
                            <m:den>
                              <m:r>
                                <a:rPr lang="en-SG" sz="1500" i="1">
                                  <a:latin typeface="Cambria Math" panose="02040503050406030204" pitchFamily="18" charset="0"/>
                                </a:rPr>
                                <m:t>7</m:t>
                              </m:r>
                            </m:den>
                          </m:f>
                        </m:e>
                      </m:d>
                      <m:r>
                        <a:rPr lang="en-SG" sz="1500" i="1">
                          <a:latin typeface="Cambria Math" panose="02040503050406030204" pitchFamily="18" charset="0"/>
                        </a:rPr>
                        <m:t>∗0.375+</m:t>
                      </m:r>
                      <m:f>
                        <m:fPr>
                          <m:ctrlPr>
                            <a:rPr lang="en-SG" sz="1500" i="1">
                              <a:latin typeface="Cambria Math" panose="02040503050406030204" pitchFamily="18" charset="0"/>
                            </a:rPr>
                          </m:ctrlPr>
                        </m:fPr>
                        <m:num>
                          <m:r>
                            <a:rPr lang="en-SG" sz="1500" i="1">
                              <a:latin typeface="Cambria Math" panose="02040503050406030204" pitchFamily="18" charset="0"/>
                            </a:rPr>
                            <m:t>3</m:t>
                          </m:r>
                        </m:num>
                        <m:den>
                          <m:r>
                            <a:rPr lang="en-SG" sz="1500" i="1">
                              <a:latin typeface="Cambria Math" panose="02040503050406030204" pitchFamily="18" charset="0"/>
                            </a:rPr>
                            <m:t>7</m:t>
                          </m:r>
                        </m:den>
                      </m:f>
                      <m:r>
                        <a:rPr lang="en-SG" sz="1500" i="1">
                          <a:latin typeface="Cambria Math" panose="02040503050406030204" pitchFamily="18" charset="0"/>
                        </a:rPr>
                        <m:t>∗0.442</m:t>
                      </m:r>
                    </m:oMath>
                  </m:oMathPara>
                </a14:m>
                <a:endParaRPr lang="en-SG" sz="1500" dirty="0"/>
              </a:p>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=0.403</m:t>
                      </m:r>
                    </m:oMath>
                  </m:oMathPara>
                </a14:m>
                <a:endParaRPr lang="en-SG" sz="1500" dirty="0"/>
              </a:p>
            </p:txBody>
          </p:sp>
        </mc:Choice>
        <mc:Fallback xmlns="">
          <p:sp>
            <p:nvSpPr>
              <p:cNvPr id="9" name="TextBox 8">
                <a:extLst>
                  <a:ext uri="{FF2B5EF4-FFF2-40B4-BE49-F238E27FC236}">
                    <a16:creationId xmlns:a16="http://schemas.microsoft.com/office/drawing/2014/main" id="{BF09E99E-3BCC-4EB1-8984-F2B61D49CE71}"/>
                  </a:ext>
                </a:extLst>
              </p:cNvPr>
              <p:cNvSpPr txBox="1">
                <a:spLocks noRot="1" noChangeAspect="1" noMove="1" noResize="1" noEditPoints="1" noAdjustHandles="1" noChangeArrowheads="1" noChangeShapeType="1" noTextEdit="1"/>
              </p:cNvSpPr>
              <p:nvPr/>
            </p:nvSpPr>
            <p:spPr>
              <a:xfrm>
                <a:off x="5722620" y="2858816"/>
                <a:ext cx="2792731" cy="900246"/>
              </a:xfrm>
              <a:prstGeom prst="rect">
                <a:avLst/>
              </a:prstGeom>
              <a:blipFill>
                <a:blip r:embed="rId4"/>
                <a:stretch>
                  <a:fillRect b="-1351"/>
                </a:stretch>
              </a:blipFill>
            </p:spPr>
            <p:txBody>
              <a:bodyPr/>
              <a:lstStyle/>
              <a:p>
                <a:r>
                  <a:rPr lang="en-SG">
                    <a:noFill/>
                  </a:rPr>
                  <a:t> </a:t>
                </a:r>
              </a:p>
            </p:txBody>
          </p:sp>
        </mc:Fallback>
      </mc:AlternateContent>
      <p:sp>
        <p:nvSpPr>
          <p:cNvPr id="11" name="TextBox 10">
            <a:extLst>
              <a:ext uri="{FF2B5EF4-FFF2-40B4-BE49-F238E27FC236}">
                <a16:creationId xmlns:a16="http://schemas.microsoft.com/office/drawing/2014/main" id="{5E911FC6-9B2E-413F-B8F4-D85F8F7B6F39}"/>
              </a:ext>
            </a:extLst>
          </p:cNvPr>
          <p:cNvSpPr txBox="1"/>
          <p:nvPr/>
        </p:nvSpPr>
        <p:spPr>
          <a:xfrm>
            <a:off x="5240369" y="2420235"/>
            <a:ext cx="2962164" cy="307777"/>
          </a:xfrm>
          <a:prstGeom prst="rect">
            <a:avLst/>
          </a:prstGeom>
          <a:noFill/>
        </p:spPr>
        <p:txBody>
          <a:bodyPr wrap="square" rtlCol="0">
            <a:spAutoFit/>
          </a:bodyPr>
          <a:lstStyle/>
          <a:p>
            <a:r>
              <a:rPr lang="en-SG" dirty="0"/>
              <a:t>Sum together:</a:t>
            </a:r>
          </a:p>
        </p:txBody>
      </p:sp>
      <p:sp>
        <p:nvSpPr>
          <p:cNvPr id="3" name="TextBox 2">
            <a:extLst>
              <a:ext uri="{FF2B5EF4-FFF2-40B4-BE49-F238E27FC236}">
                <a16:creationId xmlns:a16="http://schemas.microsoft.com/office/drawing/2014/main" id="{9A2CDEFF-647A-9E63-B152-C47816C04D2B}"/>
              </a:ext>
            </a:extLst>
          </p:cNvPr>
          <p:cNvSpPr txBox="1"/>
          <p:nvPr/>
        </p:nvSpPr>
        <p:spPr>
          <a:xfrm>
            <a:off x="578118" y="381660"/>
            <a:ext cx="8001836" cy="507831"/>
          </a:xfrm>
          <a:prstGeom prst="rect">
            <a:avLst/>
          </a:prstGeom>
          <a:noFill/>
        </p:spPr>
        <p:txBody>
          <a:bodyPr wrap="square" rtlCol="0">
            <a:spAutoFit/>
          </a:bodyPr>
          <a:lstStyle/>
          <a:p>
            <a:r>
              <a:rPr lang="en-US" sz="2700" b="1" dirty="0">
                <a:solidFill>
                  <a:schemeClr val="bg1"/>
                </a:solidFill>
                <a:latin typeface="Arial" panose="020B0604020202020204" pitchFamily="34" charset="0"/>
                <a:cs typeface="Arial" panose="020B0604020202020204" pitchFamily="34" charset="0"/>
              </a:rPr>
              <a:t>Calculate Gini Impurity for Age</a:t>
            </a:r>
          </a:p>
        </p:txBody>
      </p:sp>
    </p:spTree>
    <p:extLst>
      <p:ext uri="{BB962C8B-B14F-4D97-AF65-F5344CB8AC3E}">
        <p14:creationId xmlns:p14="http://schemas.microsoft.com/office/powerpoint/2010/main" val="1686782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D306BB-2E81-08A2-6814-92E0815B7BE8}"/>
              </a:ext>
            </a:extLst>
          </p:cNvPr>
          <p:cNvPicPr>
            <a:picLocks noChangeAspect="1"/>
          </p:cNvPicPr>
          <p:nvPr/>
        </p:nvPicPr>
        <p:blipFill>
          <a:blip r:embed="rId3"/>
          <a:stretch>
            <a:fillRect/>
          </a:stretch>
        </p:blipFill>
        <p:spPr>
          <a:xfrm>
            <a:off x="0" y="1"/>
            <a:ext cx="9144000" cy="1208489"/>
          </a:xfrm>
          <a:prstGeom prst="rect">
            <a:avLst/>
          </a:prstGeom>
        </p:spPr>
      </p:pic>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18</a:t>
            </a:fld>
            <a:endParaRPr lang="en-US"/>
          </a:p>
        </p:txBody>
      </p:sp>
      <p:sp>
        <p:nvSpPr>
          <p:cNvPr id="6" name="TextBox 5">
            <a:extLst>
              <a:ext uri="{FF2B5EF4-FFF2-40B4-BE49-F238E27FC236}">
                <a16:creationId xmlns:a16="http://schemas.microsoft.com/office/drawing/2014/main" id="{4C2CA9E5-68A6-44C3-865D-670AF18F5EF7}"/>
              </a:ext>
            </a:extLst>
          </p:cNvPr>
          <p:cNvSpPr txBox="1"/>
          <p:nvPr/>
        </p:nvSpPr>
        <p:spPr>
          <a:xfrm>
            <a:off x="5349240" y="1429393"/>
            <a:ext cx="3313405" cy="1169551"/>
          </a:xfrm>
          <a:prstGeom prst="rect">
            <a:avLst/>
          </a:prstGeom>
          <a:noFill/>
        </p:spPr>
        <p:txBody>
          <a:bodyPr wrap="square" rtlCol="0">
            <a:spAutoFit/>
          </a:bodyPr>
          <a:lstStyle/>
          <a:p>
            <a:r>
              <a:rPr lang="en-SG" dirty="0"/>
              <a:t>Gini Impurity: </a:t>
            </a:r>
          </a:p>
          <a:p>
            <a:pPr marL="385763" indent="-385763">
              <a:buAutoNum type="arabicPeriod"/>
            </a:pPr>
            <a:r>
              <a:rPr lang="en-SG" dirty="0"/>
              <a:t>Age:  0.403</a:t>
            </a:r>
          </a:p>
          <a:p>
            <a:pPr marL="385763" indent="-385763">
              <a:buAutoNum type="arabicPeriod"/>
            </a:pPr>
            <a:r>
              <a:rPr lang="en-SG" dirty="0"/>
              <a:t>Cholesterol Level </a:t>
            </a:r>
          </a:p>
          <a:p>
            <a:pPr marL="385763" indent="-385763">
              <a:buAutoNum type="arabicPeriod"/>
            </a:pPr>
            <a:r>
              <a:rPr lang="en-SG" dirty="0"/>
              <a:t>Smoking</a:t>
            </a:r>
          </a:p>
          <a:p>
            <a:pPr marL="385763" indent="-385763">
              <a:buAutoNum type="arabicPeriod"/>
            </a:pPr>
            <a:endParaRPr lang="en-SG" dirty="0"/>
          </a:p>
        </p:txBody>
      </p:sp>
      <p:graphicFrame>
        <p:nvGraphicFramePr>
          <p:cNvPr id="3" name="Table 4">
            <a:extLst>
              <a:ext uri="{FF2B5EF4-FFF2-40B4-BE49-F238E27FC236}">
                <a16:creationId xmlns:a16="http://schemas.microsoft.com/office/drawing/2014/main" id="{02B51A77-288A-0D77-2AF3-0DBA82A87A52}"/>
              </a:ext>
            </a:extLst>
          </p:cNvPr>
          <p:cNvGraphicFramePr>
            <a:graphicFrameLocks noGrp="1"/>
          </p:cNvGraphicFramePr>
          <p:nvPr>
            <p:extLst>
              <p:ext uri="{D42A27DB-BD31-4B8C-83A1-F6EECF244321}">
                <p14:modId xmlns:p14="http://schemas.microsoft.com/office/powerpoint/2010/main" val="3272536868"/>
              </p:ext>
            </p:extLst>
          </p:nvPr>
        </p:nvGraphicFramePr>
        <p:xfrm>
          <a:off x="628650" y="1429393"/>
          <a:ext cx="4550360" cy="3014604"/>
        </p:xfrm>
        <a:graphic>
          <a:graphicData uri="http://schemas.openxmlformats.org/drawingml/2006/table">
            <a:tbl>
              <a:tblPr firstRow="1" bandRow="1">
                <a:tableStyleId>{5C22544A-7EE6-4342-B048-85BDC9FD1C3A}</a:tableStyleId>
              </a:tblPr>
              <a:tblGrid>
                <a:gridCol w="901496">
                  <a:extLst>
                    <a:ext uri="{9D8B030D-6E8A-4147-A177-3AD203B41FA5}">
                      <a16:colId xmlns:a16="http://schemas.microsoft.com/office/drawing/2014/main" val="3097140085"/>
                    </a:ext>
                  </a:extLst>
                </a:gridCol>
                <a:gridCol w="1373684">
                  <a:extLst>
                    <a:ext uri="{9D8B030D-6E8A-4147-A177-3AD203B41FA5}">
                      <a16:colId xmlns:a16="http://schemas.microsoft.com/office/drawing/2014/main" val="679464674"/>
                    </a:ext>
                  </a:extLst>
                </a:gridCol>
                <a:gridCol w="1137590">
                  <a:extLst>
                    <a:ext uri="{9D8B030D-6E8A-4147-A177-3AD203B41FA5}">
                      <a16:colId xmlns:a16="http://schemas.microsoft.com/office/drawing/2014/main" val="2843509227"/>
                    </a:ext>
                  </a:extLst>
                </a:gridCol>
                <a:gridCol w="1137590">
                  <a:extLst>
                    <a:ext uri="{9D8B030D-6E8A-4147-A177-3AD203B41FA5}">
                      <a16:colId xmlns:a16="http://schemas.microsoft.com/office/drawing/2014/main" val="831552838"/>
                    </a:ext>
                  </a:extLst>
                </a:gridCol>
              </a:tblGrid>
              <a:tr h="329714">
                <a:tc>
                  <a:txBody>
                    <a:bodyPr/>
                    <a:lstStyle/>
                    <a:p>
                      <a:r>
                        <a:rPr lang="en-SG" dirty="0"/>
                        <a:t>Age</a:t>
                      </a:r>
                    </a:p>
                  </a:txBody>
                  <a:tcPr/>
                </a:tc>
                <a:tc>
                  <a:txBody>
                    <a:bodyPr/>
                    <a:lstStyle/>
                    <a:p>
                      <a:r>
                        <a:rPr lang="en-SG" dirty="0"/>
                        <a:t>Cholesterol </a:t>
                      </a:r>
                    </a:p>
                  </a:txBody>
                  <a:tcPr/>
                </a:tc>
                <a:tc>
                  <a:txBody>
                    <a:bodyPr/>
                    <a:lstStyle/>
                    <a:p>
                      <a:r>
                        <a:rPr lang="en-SG" dirty="0"/>
                        <a:t>Smoking</a:t>
                      </a:r>
                    </a:p>
                  </a:txBody>
                  <a:tcPr/>
                </a:tc>
                <a:tc>
                  <a:txBody>
                    <a:bodyPr/>
                    <a:lstStyle/>
                    <a:p>
                      <a:r>
                        <a:rPr lang="en-SG" dirty="0"/>
                        <a:t>Risk of AAA</a:t>
                      </a:r>
                    </a:p>
                  </a:txBody>
                  <a:tcPr/>
                </a:tc>
                <a:extLst>
                  <a:ext uri="{0D108BD9-81ED-4DB2-BD59-A6C34878D82A}">
                    <a16:rowId xmlns:a16="http://schemas.microsoft.com/office/drawing/2014/main" val="1118550467"/>
                  </a:ext>
                </a:extLst>
              </a:tr>
              <a:tr h="329714">
                <a:tc>
                  <a:txBody>
                    <a:bodyPr/>
                    <a:lstStyle/>
                    <a:p>
                      <a:r>
                        <a:rPr lang="en-SG" dirty="0"/>
                        <a:t>40</a:t>
                      </a:r>
                    </a:p>
                  </a:txBody>
                  <a:tcPr/>
                </a:tc>
                <a:tc>
                  <a:txBody>
                    <a:bodyPr/>
                    <a:lstStyle/>
                    <a:p>
                      <a:r>
                        <a:rPr lang="en-SG" dirty="0"/>
                        <a:t>289</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36791905"/>
                  </a:ext>
                </a:extLst>
              </a:tr>
              <a:tr h="329714">
                <a:tc>
                  <a:txBody>
                    <a:bodyPr/>
                    <a:lstStyle/>
                    <a:p>
                      <a:r>
                        <a:rPr lang="en-SG" dirty="0"/>
                        <a:t>54</a:t>
                      </a:r>
                    </a:p>
                  </a:txBody>
                  <a:tcPr/>
                </a:tc>
                <a:tc>
                  <a:txBody>
                    <a:bodyPr/>
                    <a:lstStyle/>
                    <a:p>
                      <a:r>
                        <a:rPr lang="en-SG" dirty="0"/>
                        <a:t>298</a:t>
                      </a:r>
                    </a:p>
                  </a:txBody>
                  <a:tcPr/>
                </a:tc>
                <a:tc>
                  <a:txBody>
                    <a:bodyPr/>
                    <a:lstStyle/>
                    <a:p>
                      <a:r>
                        <a:rPr lang="en-SG" dirty="0"/>
                        <a:t>Yes</a:t>
                      </a:r>
                    </a:p>
                    <a:p>
                      <a:endParaRPr lang="en-SG" dirty="0"/>
                    </a:p>
                  </a:txBody>
                  <a:tcPr/>
                </a:tc>
                <a:tc>
                  <a:txBody>
                    <a:bodyPr/>
                    <a:lstStyle/>
                    <a:p>
                      <a:r>
                        <a:rPr lang="en-SG" dirty="0"/>
                        <a:t>Low</a:t>
                      </a:r>
                    </a:p>
                  </a:txBody>
                  <a:tcPr/>
                </a:tc>
                <a:extLst>
                  <a:ext uri="{0D108BD9-81ED-4DB2-BD59-A6C34878D82A}">
                    <a16:rowId xmlns:a16="http://schemas.microsoft.com/office/drawing/2014/main" val="243331249"/>
                  </a:ext>
                </a:extLst>
              </a:tr>
              <a:tr h="329714">
                <a:tc>
                  <a:txBody>
                    <a:bodyPr/>
                    <a:lstStyle/>
                    <a:p>
                      <a:r>
                        <a:rPr lang="en-SG" dirty="0"/>
                        <a:t>65</a:t>
                      </a:r>
                    </a:p>
                  </a:txBody>
                  <a:tcPr/>
                </a:tc>
                <a:tc>
                  <a:txBody>
                    <a:bodyPr/>
                    <a:lstStyle/>
                    <a:p>
                      <a:r>
                        <a:rPr lang="en-SG" dirty="0"/>
                        <a:t>300</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4009879728"/>
                  </a:ext>
                </a:extLst>
              </a:tr>
              <a:tr h="329714">
                <a:tc>
                  <a:txBody>
                    <a:bodyPr/>
                    <a:lstStyle/>
                    <a:p>
                      <a:r>
                        <a:rPr lang="en-SG" dirty="0"/>
                        <a:t>55</a:t>
                      </a:r>
                    </a:p>
                  </a:txBody>
                  <a:tcPr/>
                </a:tc>
                <a:tc>
                  <a:txBody>
                    <a:bodyPr/>
                    <a:lstStyle/>
                    <a:p>
                      <a:r>
                        <a:rPr lang="en-SG" dirty="0"/>
                        <a:t>172</a:t>
                      </a:r>
                    </a:p>
                  </a:txBody>
                  <a:tcPr/>
                </a:tc>
                <a:tc>
                  <a:txBody>
                    <a:bodyPr/>
                    <a:lstStyle/>
                    <a:p>
                      <a:r>
                        <a:rPr lang="en-SG" dirty="0"/>
                        <a:t>No</a:t>
                      </a:r>
                    </a:p>
                  </a:txBody>
                  <a:tcPr/>
                </a:tc>
                <a:tc>
                  <a:txBody>
                    <a:bodyPr/>
                    <a:lstStyle/>
                    <a:p>
                      <a:r>
                        <a:rPr lang="en-SG" dirty="0"/>
                        <a:t>Low</a:t>
                      </a:r>
                    </a:p>
                  </a:txBody>
                  <a:tcPr/>
                </a:tc>
                <a:extLst>
                  <a:ext uri="{0D108BD9-81ED-4DB2-BD59-A6C34878D82A}">
                    <a16:rowId xmlns:a16="http://schemas.microsoft.com/office/drawing/2014/main" val="269633334"/>
                  </a:ext>
                </a:extLst>
              </a:tr>
              <a:tr h="329714">
                <a:tc>
                  <a:txBody>
                    <a:bodyPr/>
                    <a:lstStyle/>
                    <a:p>
                      <a:r>
                        <a:rPr lang="en-SG" dirty="0"/>
                        <a:t>45</a:t>
                      </a:r>
                    </a:p>
                  </a:txBody>
                  <a:tcPr/>
                </a:tc>
                <a:tc>
                  <a:txBody>
                    <a:bodyPr/>
                    <a:lstStyle/>
                    <a:p>
                      <a:r>
                        <a:rPr lang="en-SG" dirty="0"/>
                        <a:t>176</a:t>
                      </a:r>
                    </a:p>
                  </a:txBody>
                  <a:tcPr/>
                </a:tc>
                <a:tc>
                  <a:txBody>
                    <a:bodyPr/>
                    <a:lstStyle/>
                    <a:p>
                      <a:r>
                        <a:rPr lang="en-SG" dirty="0"/>
                        <a:t>No</a:t>
                      </a:r>
                    </a:p>
                  </a:txBody>
                  <a:tcPr/>
                </a:tc>
                <a:tc>
                  <a:txBody>
                    <a:bodyPr/>
                    <a:lstStyle/>
                    <a:p>
                      <a:r>
                        <a:rPr lang="en-SG" dirty="0"/>
                        <a:t>Low</a:t>
                      </a:r>
                    </a:p>
                  </a:txBody>
                  <a:tcPr/>
                </a:tc>
                <a:extLst>
                  <a:ext uri="{0D108BD9-81ED-4DB2-BD59-A6C34878D82A}">
                    <a16:rowId xmlns:a16="http://schemas.microsoft.com/office/drawing/2014/main" val="3879227386"/>
                  </a:ext>
                </a:extLst>
              </a:tr>
              <a:tr h="329714">
                <a:tc>
                  <a:txBody>
                    <a:bodyPr/>
                    <a:lstStyle/>
                    <a:p>
                      <a:r>
                        <a:rPr lang="en-SG" dirty="0"/>
                        <a:t>76</a:t>
                      </a:r>
                    </a:p>
                  </a:txBody>
                  <a:tcPr/>
                </a:tc>
                <a:tc>
                  <a:txBody>
                    <a:bodyPr/>
                    <a:lstStyle/>
                    <a:p>
                      <a:r>
                        <a:rPr lang="en-SG" dirty="0"/>
                        <a:t>212</a:t>
                      </a:r>
                    </a:p>
                  </a:txBody>
                  <a:tcPr/>
                </a:tc>
                <a:tc>
                  <a:txBody>
                    <a:bodyPr/>
                    <a:lstStyle/>
                    <a:p>
                      <a:r>
                        <a:rPr lang="en-SG" dirty="0"/>
                        <a:t>No</a:t>
                      </a:r>
                    </a:p>
                  </a:txBody>
                  <a:tcPr/>
                </a:tc>
                <a:tc>
                  <a:txBody>
                    <a:bodyPr/>
                    <a:lstStyle/>
                    <a:p>
                      <a:r>
                        <a:rPr lang="en-SG" dirty="0"/>
                        <a:t>High</a:t>
                      </a:r>
                    </a:p>
                  </a:txBody>
                  <a:tcPr/>
                </a:tc>
                <a:extLst>
                  <a:ext uri="{0D108BD9-81ED-4DB2-BD59-A6C34878D82A}">
                    <a16:rowId xmlns:a16="http://schemas.microsoft.com/office/drawing/2014/main" val="1553094444"/>
                  </a:ext>
                </a:extLst>
              </a:tr>
              <a:tr h="329714">
                <a:tc>
                  <a:txBody>
                    <a:bodyPr/>
                    <a:lstStyle/>
                    <a:p>
                      <a:r>
                        <a:rPr lang="en-SG" dirty="0"/>
                        <a:t>77</a:t>
                      </a:r>
                    </a:p>
                  </a:txBody>
                  <a:tcPr/>
                </a:tc>
                <a:tc>
                  <a:txBody>
                    <a:bodyPr/>
                    <a:lstStyle/>
                    <a:p>
                      <a:r>
                        <a:rPr lang="en-SG" dirty="0"/>
                        <a:t>281</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1721160970"/>
                  </a:ext>
                </a:extLst>
              </a:tr>
            </a:tbl>
          </a:graphicData>
        </a:graphic>
      </p:graphicFrame>
      <p:sp>
        <p:nvSpPr>
          <p:cNvPr id="5" name="TextBox 4">
            <a:extLst>
              <a:ext uri="{FF2B5EF4-FFF2-40B4-BE49-F238E27FC236}">
                <a16:creationId xmlns:a16="http://schemas.microsoft.com/office/drawing/2014/main" id="{93785157-72D8-998F-D778-AFDB4BEEC51C}"/>
              </a:ext>
            </a:extLst>
          </p:cNvPr>
          <p:cNvSpPr txBox="1"/>
          <p:nvPr/>
        </p:nvSpPr>
        <p:spPr>
          <a:xfrm>
            <a:off x="578118" y="381660"/>
            <a:ext cx="8001836" cy="507831"/>
          </a:xfrm>
          <a:prstGeom prst="rect">
            <a:avLst/>
          </a:prstGeom>
          <a:noFill/>
        </p:spPr>
        <p:txBody>
          <a:bodyPr wrap="square" rtlCol="0">
            <a:spAutoFit/>
          </a:bodyPr>
          <a:lstStyle/>
          <a:p>
            <a:r>
              <a:rPr lang="en-US" sz="2700" b="1" dirty="0">
                <a:solidFill>
                  <a:schemeClr val="bg1"/>
                </a:solidFill>
                <a:latin typeface="Arial" panose="020B0604020202020204" pitchFamily="34" charset="0"/>
                <a:cs typeface="Arial" panose="020B0604020202020204" pitchFamily="34" charset="0"/>
              </a:rPr>
              <a:t>Calculate Gini Impurity for Age</a:t>
            </a:r>
          </a:p>
        </p:txBody>
      </p:sp>
    </p:spTree>
    <p:extLst>
      <p:ext uri="{BB962C8B-B14F-4D97-AF65-F5344CB8AC3E}">
        <p14:creationId xmlns:p14="http://schemas.microsoft.com/office/powerpoint/2010/main" val="3534304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63E3B-282B-C916-D8C5-1273C376F190}"/>
              </a:ext>
            </a:extLst>
          </p:cNvPr>
          <p:cNvPicPr>
            <a:picLocks noChangeAspect="1"/>
          </p:cNvPicPr>
          <p:nvPr/>
        </p:nvPicPr>
        <p:blipFill>
          <a:blip r:embed="rId3"/>
          <a:stretch>
            <a:fillRect/>
          </a:stretch>
        </p:blipFill>
        <p:spPr>
          <a:xfrm>
            <a:off x="0" y="1"/>
            <a:ext cx="9144000" cy="1208489"/>
          </a:xfrm>
          <a:prstGeom prst="rect">
            <a:avLst/>
          </a:prstGeom>
        </p:spPr>
      </p:pic>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19</a:t>
            </a:fld>
            <a:endParaRPr lang="en-US"/>
          </a:p>
        </p:txBody>
      </p:sp>
      <p:sp>
        <p:nvSpPr>
          <p:cNvPr id="6" name="TextBox 5">
            <a:extLst>
              <a:ext uri="{FF2B5EF4-FFF2-40B4-BE49-F238E27FC236}">
                <a16:creationId xmlns:a16="http://schemas.microsoft.com/office/drawing/2014/main" id="{4C2CA9E5-68A6-44C3-865D-670AF18F5EF7}"/>
              </a:ext>
            </a:extLst>
          </p:cNvPr>
          <p:cNvSpPr txBox="1"/>
          <p:nvPr/>
        </p:nvSpPr>
        <p:spPr>
          <a:xfrm>
            <a:off x="5600700" y="1497555"/>
            <a:ext cx="2650465" cy="523220"/>
          </a:xfrm>
          <a:prstGeom prst="rect">
            <a:avLst/>
          </a:prstGeom>
          <a:noFill/>
        </p:spPr>
        <p:txBody>
          <a:bodyPr wrap="square" rtlCol="0">
            <a:spAutoFit/>
          </a:bodyPr>
          <a:lstStyle/>
          <a:p>
            <a:r>
              <a:rPr lang="en-SG" dirty="0"/>
              <a:t>Same procedure for Cholesterol</a:t>
            </a:r>
          </a:p>
        </p:txBody>
      </p:sp>
      <p:graphicFrame>
        <p:nvGraphicFramePr>
          <p:cNvPr id="3" name="Table 4">
            <a:extLst>
              <a:ext uri="{FF2B5EF4-FFF2-40B4-BE49-F238E27FC236}">
                <a16:creationId xmlns:a16="http://schemas.microsoft.com/office/drawing/2014/main" id="{2396037C-E544-1118-9781-87D49F6C1433}"/>
              </a:ext>
            </a:extLst>
          </p:cNvPr>
          <p:cNvGraphicFramePr>
            <a:graphicFrameLocks noGrp="1"/>
          </p:cNvGraphicFramePr>
          <p:nvPr>
            <p:extLst>
              <p:ext uri="{D42A27DB-BD31-4B8C-83A1-F6EECF244321}">
                <p14:modId xmlns:p14="http://schemas.microsoft.com/office/powerpoint/2010/main" val="1100046687"/>
              </p:ext>
            </p:extLst>
          </p:nvPr>
        </p:nvGraphicFramePr>
        <p:xfrm>
          <a:off x="628650" y="1429393"/>
          <a:ext cx="4550360" cy="3014604"/>
        </p:xfrm>
        <a:graphic>
          <a:graphicData uri="http://schemas.openxmlformats.org/drawingml/2006/table">
            <a:tbl>
              <a:tblPr firstRow="1" bandRow="1">
                <a:tableStyleId>{5C22544A-7EE6-4342-B048-85BDC9FD1C3A}</a:tableStyleId>
              </a:tblPr>
              <a:tblGrid>
                <a:gridCol w="901496">
                  <a:extLst>
                    <a:ext uri="{9D8B030D-6E8A-4147-A177-3AD203B41FA5}">
                      <a16:colId xmlns:a16="http://schemas.microsoft.com/office/drawing/2014/main" val="3097140085"/>
                    </a:ext>
                  </a:extLst>
                </a:gridCol>
                <a:gridCol w="1373684">
                  <a:extLst>
                    <a:ext uri="{9D8B030D-6E8A-4147-A177-3AD203B41FA5}">
                      <a16:colId xmlns:a16="http://schemas.microsoft.com/office/drawing/2014/main" val="679464674"/>
                    </a:ext>
                  </a:extLst>
                </a:gridCol>
                <a:gridCol w="1137590">
                  <a:extLst>
                    <a:ext uri="{9D8B030D-6E8A-4147-A177-3AD203B41FA5}">
                      <a16:colId xmlns:a16="http://schemas.microsoft.com/office/drawing/2014/main" val="2843509227"/>
                    </a:ext>
                  </a:extLst>
                </a:gridCol>
                <a:gridCol w="1137590">
                  <a:extLst>
                    <a:ext uri="{9D8B030D-6E8A-4147-A177-3AD203B41FA5}">
                      <a16:colId xmlns:a16="http://schemas.microsoft.com/office/drawing/2014/main" val="831552838"/>
                    </a:ext>
                  </a:extLst>
                </a:gridCol>
              </a:tblGrid>
              <a:tr h="329714">
                <a:tc>
                  <a:txBody>
                    <a:bodyPr/>
                    <a:lstStyle/>
                    <a:p>
                      <a:r>
                        <a:rPr lang="en-SG" dirty="0"/>
                        <a:t>Age</a:t>
                      </a:r>
                    </a:p>
                  </a:txBody>
                  <a:tcPr/>
                </a:tc>
                <a:tc>
                  <a:txBody>
                    <a:bodyPr/>
                    <a:lstStyle/>
                    <a:p>
                      <a:r>
                        <a:rPr lang="en-SG" dirty="0"/>
                        <a:t>Cholesterol </a:t>
                      </a:r>
                    </a:p>
                  </a:txBody>
                  <a:tcPr/>
                </a:tc>
                <a:tc>
                  <a:txBody>
                    <a:bodyPr/>
                    <a:lstStyle/>
                    <a:p>
                      <a:r>
                        <a:rPr lang="en-SG" dirty="0"/>
                        <a:t>Smoking</a:t>
                      </a:r>
                    </a:p>
                  </a:txBody>
                  <a:tcPr/>
                </a:tc>
                <a:tc>
                  <a:txBody>
                    <a:bodyPr/>
                    <a:lstStyle/>
                    <a:p>
                      <a:r>
                        <a:rPr lang="en-SG" dirty="0"/>
                        <a:t>Risk of AAA</a:t>
                      </a:r>
                    </a:p>
                  </a:txBody>
                  <a:tcPr/>
                </a:tc>
                <a:extLst>
                  <a:ext uri="{0D108BD9-81ED-4DB2-BD59-A6C34878D82A}">
                    <a16:rowId xmlns:a16="http://schemas.microsoft.com/office/drawing/2014/main" val="1118550467"/>
                  </a:ext>
                </a:extLst>
              </a:tr>
              <a:tr h="329714">
                <a:tc>
                  <a:txBody>
                    <a:bodyPr/>
                    <a:lstStyle/>
                    <a:p>
                      <a:r>
                        <a:rPr lang="en-SG" dirty="0"/>
                        <a:t>40</a:t>
                      </a:r>
                    </a:p>
                  </a:txBody>
                  <a:tcPr/>
                </a:tc>
                <a:tc>
                  <a:txBody>
                    <a:bodyPr/>
                    <a:lstStyle/>
                    <a:p>
                      <a:r>
                        <a:rPr lang="en-SG" dirty="0"/>
                        <a:t>289</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36791905"/>
                  </a:ext>
                </a:extLst>
              </a:tr>
              <a:tr h="329714">
                <a:tc>
                  <a:txBody>
                    <a:bodyPr/>
                    <a:lstStyle/>
                    <a:p>
                      <a:r>
                        <a:rPr lang="en-SG" dirty="0"/>
                        <a:t>54</a:t>
                      </a:r>
                    </a:p>
                  </a:txBody>
                  <a:tcPr/>
                </a:tc>
                <a:tc>
                  <a:txBody>
                    <a:bodyPr/>
                    <a:lstStyle/>
                    <a:p>
                      <a:r>
                        <a:rPr lang="en-SG" dirty="0"/>
                        <a:t>298</a:t>
                      </a:r>
                    </a:p>
                  </a:txBody>
                  <a:tcPr/>
                </a:tc>
                <a:tc>
                  <a:txBody>
                    <a:bodyPr/>
                    <a:lstStyle/>
                    <a:p>
                      <a:r>
                        <a:rPr lang="en-SG" dirty="0"/>
                        <a:t>Yes</a:t>
                      </a:r>
                    </a:p>
                    <a:p>
                      <a:endParaRPr lang="en-SG" dirty="0"/>
                    </a:p>
                  </a:txBody>
                  <a:tcPr/>
                </a:tc>
                <a:tc>
                  <a:txBody>
                    <a:bodyPr/>
                    <a:lstStyle/>
                    <a:p>
                      <a:r>
                        <a:rPr lang="en-SG" dirty="0"/>
                        <a:t>Low</a:t>
                      </a:r>
                    </a:p>
                  </a:txBody>
                  <a:tcPr/>
                </a:tc>
                <a:extLst>
                  <a:ext uri="{0D108BD9-81ED-4DB2-BD59-A6C34878D82A}">
                    <a16:rowId xmlns:a16="http://schemas.microsoft.com/office/drawing/2014/main" val="243331249"/>
                  </a:ext>
                </a:extLst>
              </a:tr>
              <a:tr h="329714">
                <a:tc>
                  <a:txBody>
                    <a:bodyPr/>
                    <a:lstStyle/>
                    <a:p>
                      <a:r>
                        <a:rPr lang="en-SG" dirty="0"/>
                        <a:t>65</a:t>
                      </a:r>
                    </a:p>
                  </a:txBody>
                  <a:tcPr/>
                </a:tc>
                <a:tc>
                  <a:txBody>
                    <a:bodyPr/>
                    <a:lstStyle/>
                    <a:p>
                      <a:r>
                        <a:rPr lang="en-SG" dirty="0"/>
                        <a:t>300</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4009879728"/>
                  </a:ext>
                </a:extLst>
              </a:tr>
              <a:tr h="329714">
                <a:tc>
                  <a:txBody>
                    <a:bodyPr/>
                    <a:lstStyle/>
                    <a:p>
                      <a:r>
                        <a:rPr lang="en-SG" dirty="0"/>
                        <a:t>55</a:t>
                      </a:r>
                    </a:p>
                  </a:txBody>
                  <a:tcPr/>
                </a:tc>
                <a:tc>
                  <a:txBody>
                    <a:bodyPr/>
                    <a:lstStyle/>
                    <a:p>
                      <a:r>
                        <a:rPr lang="en-SG" dirty="0"/>
                        <a:t>172</a:t>
                      </a:r>
                    </a:p>
                  </a:txBody>
                  <a:tcPr/>
                </a:tc>
                <a:tc>
                  <a:txBody>
                    <a:bodyPr/>
                    <a:lstStyle/>
                    <a:p>
                      <a:r>
                        <a:rPr lang="en-SG" dirty="0"/>
                        <a:t>No</a:t>
                      </a:r>
                    </a:p>
                  </a:txBody>
                  <a:tcPr/>
                </a:tc>
                <a:tc>
                  <a:txBody>
                    <a:bodyPr/>
                    <a:lstStyle/>
                    <a:p>
                      <a:r>
                        <a:rPr lang="en-SG" dirty="0"/>
                        <a:t>Low</a:t>
                      </a:r>
                    </a:p>
                  </a:txBody>
                  <a:tcPr/>
                </a:tc>
                <a:extLst>
                  <a:ext uri="{0D108BD9-81ED-4DB2-BD59-A6C34878D82A}">
                    <a16:rowId xmlns:a16="http://schemas.microsoft.com/office/drawing/2014/main" val="269633334"/>
                  </a:ext>
                </a:extLst>
              </a:tr>
              <a:tr h="329714">
                <a:tc>
                  <a:txBody>
                    <a:bodyPr/>
                    <a:lstStyle/>
                    <a:p>
                      <a:r>
                        <a:rPr lang="en-SG" dirty="0"/>
                        <a:t>45</a:t>
                      </a:r>
                    </a:p>
                  </a:txBody>
                  <a:tcPr/>
                </a:tc>
                <a:tc>
                  <a:txBody>
                    <a:bodyPr/>
                    <a:lstStyle/>
                    <a:p>
                      <a:r>
                        <a:rPr lang="en-SG" dirty="0"/>
                        <a:t>176</a:t>
                      </a:r>
                    </a:p>
                  </a:txBody>
                  <a:tcPr/>
                </a:tc>
                <a:tc>
                  <a:txBody>
                    <a:bodyPr/>
                    <a:lstStyle/>
                    <a:p>
                      <a:r>
                        <a:rPr lang="en-SG" dirty="0"/>
                        <a:t>No</a:t>
                      </a:r>
                    </a:p>
                  </a:txBody>
                  <a:tcPr/>
                </a:tc>
                <a:tc>
                  <a:txBody>
                    <a:bodyPr/>
                    <a:lstStyle/>
                    <a:p>
                      <a:r>
                        <a:rPr lang="en-SG" dirty="0"/>
                        <a:t>Low</a:t>
                      </a:r>
                    </a:p>
                  </a:txBody>
                  <a:tcPr/>
                </a:tc>
                <a:extLst>
                  <a:ext uri="{0D108BD9-81ED-4DB2-BD59-A6C34878D82A}">
                    <a16:rowId xmlns:a16="http://schemas.microsoft.com/office/drawing/2014/main" val="3879227386"/>
                  </a:ext>
                </a:extLst>
              </a:tr>
              <a:tr h="329714">
                <a:tc>
                  <a:txBody>
                    <a:bodyPr/>
                    <a:lstStyle/>
                    <a:p>
                      <a:r>
                        <a:rPr lang="en-SG" dirty="0"/>
                        <a:t>76</a:t>
                      </a:r>
                    </a:p>
                  </a:txBody>
                  <a:tcPr/>
                </a:tc>
                <a:tc>
                  <a:txBody>
                    <a:bodyPr/>
                    <a:lstStyle/>
                    <a:p>
                      <a:r>
                        <a:rPr lang="en-SG" dirty="0"/>
                        <a:t>212</a:t>
                      </a:r>
                    </a:p>
                  </a:txBody>
                  <a:tcPr/>
                </a:tc>
                <a:tc>
                  <a:txBody>
                    <a:bodyPr/>
                    <a:lstStyle/>
                    <a:p>
                      <a:r>
                        <a:rPr lang="en-SG" dirty="0"/>
                        <a:t>No</a:t>
                      </a:r>
                    </a:p>
                  </a:txBody>
                  <a:tcPr/>
                </a:tc>
                <a:tc>
                  <a:txBody>
                    <a:bodyPr/>
                    <a:lstStyle/>
                    <a:p>
                      <a:r>
                        <a:rPr lang="en-SG" dirty="0"/>
                        <a:t>High</a:t>
                      </a:r>
                    </a:p>
                  </a:txBody>
                  <a:tcPr/>
                </a:tc>
                <a:extLst>
                  <a:ext uri="{0D108BD9-81ED-4DB2-BD59-A6C34878D82A}">
                    <a16:rowId xmlns:a16="http://schemas.microsoft.com/office/drawing/2014/main" val="1553094444"/>
                  </a:ext>
                </a:extLst>
              </a:tr>
              <a:tr h="329714">
                <a:tc>
                  <a:txBody>
                    <a:bodyPr/>
                    <a:lstStyle/>
                    <a:p>
                      <a:r>
                        <a:rPr lang="en-SG" dirty="0"/>
                        <a:t>77</a:t>
                      </a:r>
                    </a:p>
                  </a:txBody>
                  <a:tcPr/>
                </a:tc>
                <a:tc>
                  <a:txBody>
                    <a:bodyPr/>
                    <a:lstStyle/>
                    <a:p>
                      <a:r>
                        <a:rPr lang="en-SG" dirty="0"/>
                        <a:t>281</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1721160970"/>
                  </a:ext>
                </a:extLst>
              </a:tr>
            </a:tbl>
          </a:graphicData>
        </a:graphic>
      </p:graphicFrame>
      <p:sp>
        <p:nvSpPr>
          <p:cNvPr id="8" name="TextBox 7">
            <a:extLst>
              <a:ext uri="{FF2B5EF4-FFF2-40B4-BE49-F238E27FC236}">
                <a16:creationId xmlns:a16="http://schemas.microsoft.com/office/drawing/2014/main" id="{8B99DC50-F6DD-C550-2E09-148D43DDB29E}"/>
              </a:ext>
            </a:extLst>
          </p:cNvPr>
          <p:cNvSpPr txBox="1"/>
          <p:nvPr/>
        </p:nvSpPr>
        <p:spPr>
          <a:xfrm>
            <a:off x="578118" y="381660"/>
            <a:ext cx="8001836" cy="507831"/>
          </a:xfrm>
          <a:prstGeom prst="rect">
            <a:avLst/>
          </a:prstGeom>
          <a:noFill/>
        </p:spPr>
        <p:txBody>
          <a:bodyPr wrap="square" rtlCol="0">
            <a:spAutoFit/>
          </a:bodyPr>
          <a:lstStyle/>
          <a:p>
            <a:r>
              <a:rPr lang="en-US" sz="2700" b="1" dirty="0">
                <a:solidFill>
                  <a:schemeClr val="bg1"/>
                </a:solidFill>
                <a:latin typeface="Arial" panose="020B0604020202020204" pitchFamily="34" charset="0"/>
                <a:cs typeface="Arial" panose="020B0604020202020204" pitchFamily="34" charset="0"/>
              </a:rPr>
              <a:t>Calculate Gini Impurity for all risk factors</a:t>
            </a:r>
          </a:p>
        </p:txBody>
      </p:sp>
    </p:spTree>
    <p:extLst>
      <p:ext uri="{BB962C8B-B14F-4D97-AF65-F5344CB8AC3E}">
        <p14:creationId xmlns:p14="http://schemas.microsoft.com/office/powerpoint/2010/main" val="91471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Outline</a:t>
            </a:r>
          </a:p>
        </p:txBody>
      </p:sp>
      <p:sp>
        <p:nvSpPr>
          <p:cNvPr id="10" name="Content Placeholder 2">
            <a:extLst>
              <a:ext uri="{FF2B5EF4-FFF2-40B4-BE49-F238E27FC236}">
                <a16:creationId xmlns:a16="http://schemas.microsoft.com/office/drawing/2014/main" id="{805AC8F4-70D7-4AD1-AB2C-78DF2A8F076C}"/>
              </a:ext>
            </a:extLst>
          </p:cNvPr>
          <p:cNvSpPr>
            <a:spLocks noGrp="1"/>
          </p:cNvSpPr>
          <p:nvPr>
            <p:ph idx="1"/>
          </p:nvPr>
        </p:nvSpPr>
        <p:spPr>
          <a:xfrm>
            <a:off x="632975" y="1418978"/>
            <a:ext cx="8074798" cy="2282690"/>
          </a:xfrm>
        </p:spPr>
        <p:txBody>
          <a:bodyPr anchor="ctr">
            <a:normAutofit/>
          </a:bodyPr>
          <a:lstStyle/>
          <a:p>
            <a:pPr marL="428625" indent="-428625">
              <a:buFont typeface="+mj-lt"/>
              <a:buAutoNum type="romanUcPeriod"/>
            </a:pPr>
            <a:r>
              <a:rPr lang="en-US" b="0" i="0" u="none" strike="noStrike" baseline="0" dirty="0">
                <a:latin typeface="Arial" panose="020B0604020202020204" pitchFamily="34" charset="0"/>
              </a:rPr>
              <a:t>Supervised learning</a:t>
            </a:r>
          </a:p>
          <a:p>
            <a:pPr marL="885825" lvl="1" indent="-428625">
              <a:buFont typeface="+mj-lt"/>
              <a:buAutoNum type="romanUcPeriod"/>
            </a:pPr>
            <a:r>
              <a:rPr lang="en-US" dirty="0">
                <a:latin typeface="Arial" panose="020B0604020202020204" pitchFamily="34" charset="0"/>
              </a:rPr>
              <a:t>Nearest neighbor</a:t>
            </a:r>
          </a:p>
          <a:p>
            <a:pPr marL="885825" lvl="1" indent="-428625">
              <a:buFont typeface="+mj-lt"/>
              <a:buAutoNum type="romanUcPeriod"/>
            </a:pPr>
            <a:r>
              <a:rPr lang="en-US" b="0" i="0" u="none" strike="noStrike" baseline="0" dirty="0">
                <a:latin typeface="Arial" panose="020B0604020202020204" pitchFamily="34" charset="0"/>
              </a:rPr>
              <a:t>Decision Tree, Random Forest</a:t>
            </a:r>
          </a:p>
          <a:p>
            <a:pPr marL="428625" indent="-428625">
              <a:buFont typeface="+mj-lt"/>
              <a:buAutoNum type="romanUcPeriod"/>
            </a:pPr>
            <a:r>
              <a:rPr lang="en-US" b="0" i="0" u="none" strike="noStrike" baseline="0" dirty="0">
                <a:latin typeface="Arial" panose="020B0604020202020204" pitchFamily="34" charset="0"/>
              </a:rPr>
              <a:t>Unsupervised learning </a:t>
            </a:r>
          </a:p>
          <a:p>
            <a:pPr marL="885825" lvl="1" indent="-428625">
              <a:buFont typeface="+mj-lt"/>
              <a:buAutoNum type="romanUcPeriod"/>
            </a:pPr>
            <a:r>
              <a:rPr lang="en-US" b="0" i="0" u="none" strike="noStrike" baseline="0" dirty="0">
                <a:latin typeface="Arial" panose="020B0604020202020204" pitchFamily="34" charset="0"/>
              </a:rPr>
              <a:t>Clustering </a:t>
            </a:r>
          </a:p>
        </p:txBody>
      </p:sp>
      <p:sp>
        <p:nvSpPr>
          <p:cNvPr id="3" name="Slide Number Placeholder 2">
            <a:extLst>
              <a:ext uri="{FF2B5EF4-FFF2-40B4-BE49-F238E27FC236}">
                <a16:creationId xmlns:a16="http://schemas.microsoft.com/office/drawing/2014/main" id="{7A2438C5-AEC2-4AE0-B7A5-C424B52D42CA}"/>
              </a:ext>
            </a:extLst>
          </p:cNvPr>
          <p:cNvSpPr>
            <a:spLocks noGrp="1"/>
          </p:cNvSpPr>
          <p:nvPr>
            <p:ph type="sldNum" sz="quarter" idx="12"/>
          </p:nvPr>
        </p:nvSpPr>
        <p:spPr/>
        <p:txBody>
          <a:bodyPr/>
          <a:lstStyle/>
          <a:p>
            <a:fld id="{33F988A5-A627-4BE8-A7A2-F038556E4D3A}" type="slidenum">
              <a:rPr lang="en-SG" smtClean="0"/>
              <a:t>2</a:t>
            </a:fld>
            <a:endParaRPr lang="en-SG"/>
          </a:p>
        </p:txBody>
      </p:sp>
    </p:spTree>
    <p:extLst>
      <p:ext uri="{BB962C8B-B14F-4D97-AF65-F5344CB8AC3E}">
        <p14:creationId xmlns:p14="http://schemas.microsoft.com/office/powerpoint/2010/main" val="64524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730062-8C6F-F11A-E20A-A9D39D093E50}"/>
              </a:ext>
            </a:extLst>
          </p:cNvPr>
          <p:cNvPicPr>
            <a:picLocks noChangeAspect="1"/>
          </p:cNvPicPr>
          <p:nvPr/>
        </p:nvPicPr>
        <p:blipFill>
          <a:blip r:embed="rId3"/>
          <a:stretch>
            <a:fillRect/>
          </a:stretch>
        </p:blipFill>
        <p:spPr>
          <a:xfrm>
            <a:off x="0" y="1"/>
            <a:ext cx="9144000" cy="1208489"/>
          </a:xfrm>
          <a:prstGeom prst="rect">
            <a:avLst/>
          </a:prstGeom>
        </p:spPr>
      </p:pic>
      <p:sp>
        <p:nvSpPr>
          <p:cNvPr id="26" name="TextBox 25"/>
          <p:cNvSpPr txBox="1"/>
          <p:nvPr/>
        </p:nvSpPr>
        <p:spPr>
          <a:xfrm>
            <a:off x="578118" y="381660"/>
            <a:ext cx="7426295" cy="507831"/>
          </a:xfrm>
          <a:prstGeom prst="rect">
            <a:avLst/>
          </a:prstGeom>
          <a:noFill/>
        </p:spPr>
        <p:txBody>
          <a:bodyPr wrap="square" rtlCol="0">
            <a:spAutoFit/>
          </a:bodyPr>
          <a:lstStyle/>
          <a:p>
            <a:r>
              <a:rPr lang="en-SG" sz="2700" b="1" dirty="0">
                <a:solidFill>
                  <a:schemeClr val="bg1"/>
                </a:solidFill>
              </a:rPr>
              <a:t>Calculate Gini Impurity for Cholesterol </a:t>
            </a:r>
            <a:r>
              <a:rPr lang="en-US" sz="2700" b="1" dirty="0">
                <a:solidFill>
                  <a:schemeClr val="bg1"/>
                </a:solidFill>
                <a:latin typeface="Arial" panose="020B0604020202020204" pitchFamily="34" charset="0"/>
                <a:cs typeface="Arial" panose="020B0604020202020204" pitchFamily="34" charset="0"/>
              </a:rPr>
              <a:t> </a:t>
            </a:r>
          </a:p>
        </p:txBody>
      </p:sp>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20</a:t>
            </a:fld>
            <a:endParaRPr lang="en-US"/>
          </a:p>
        </p:txBody>
      </p:sp>
      <p:graphicFrame>
        <p:nvGraphicFramePr>
          <p:cNvPr id="10" name="Table 4">
            <a:extLst>
              <a:ext uri="{FF2B5EF4-FFF2-40B4-BE49-F238E27FC236}">
                <a16:creationId xmlns:a16="http://schemas.microsoft.com/office/drawing/2014/main" id="{65AC0FB7-3AA1-40BD-9F3E-AE466B8DD4E6}"/>
              </a:ext>
            </a:extLst>
          </p:cNvPr>
          <p:cNvGraphicFramePr>
            <a:graphicFrameLocks noGrp="1"/>
          </p:cNvGraphicFramePr>
          <p:nvPr/>
        </p:nvGraphicFramePr>
        <p:xfrm>
          <a:off x="503048" y="1443256"/>
          <a:ext cx="3127897" cy="3481816"/>
        </p:xfrm>
        <a:graphic>
          <a:graphicData uri="http://schemas.openxmlformats.org/drawingml/2006/table">
            <a:tbl>
              <a:tblPr firstRow="1" bandRow="1">
                <a:tableStyleId>{5C22544A-7EE6-4342-B048-85BDC9FD1C3A}</a:tableStyleId>
              </a:tblPr>
              <a:tblGrid>
                <a:gridCol w="619685">
                  <a:extLst>
                    <a:ext uri="{9D8B030D-6E8A-4147-A177-3AD203B41FA5}">
                      <a16:colId xmlns:a16="http://schemas.microsoft.com/office/drawing/2014/main" val="3097140085"/>
                    </a:ext>
                  </a:extLst>
                </a:gridCol>
                <a:gridCol w="944264">
                  <a:extLst>
                    <a:ext uri="{9D8B030D-6E8A-4147-A177-3AD203B41FA5}">
                      <a16:colId xmlns:a16="http://schemas.microsoft.com/office/drawing/2014/main" val="679464674"/>
                    </a:ext>
                  </a:extLst>
                </a:gridCol>
                <a:gridCol w="781974">
                  <a:extLst>
                    <a:ext uri="{9D8B030D-6E8A-4147-A177-3AD203B41FA5}">
                      <a16:colId xmlns:a16="http://schemas.microsoft.com/office/drawing/2014/main" val="2843509227"/>
                    </a:ext>
                  </a:extLst>
                </a:gridCol>
                <a:gridCol w="781974">
                  <a:extLst>
                    <a:ext uri="{9D8B030D-6E8A-4147-A177-3AD203B41FA5}">
                      <a16:colId xmlns:a16="http://schemas.microsoft.com/office/drawing/2014/main" val="831552838"/>
                    </a:ext>
                  </a:extLst>
                </a:gridCol>
              </a:tblGrid>
              <a:tr h="471739">
                <a:tc>
                  <a:txBody>
                    <a:bodyPr/>
                    <a:lstStyle/>
                    <a:p>
                      <a:r>
                        <a:rPr lang="en-SG" sz="1100" dirty="0"/>
                        <a:t>Age</a:t>
                      </a:r>
                    </a:p>
                  </a:txBody>
                  <a:tcPr marL="68580" marR="68580" marT="34290" marB="34290"/>
                </a:tc>
                <a:tc>
                  <a:txBody>
                    <a:bodyPr/>
                    <a:lstStyle/>
                    <a:p>
                      <a:r>
                        <a:rPr lang="en-SG" sz="1100" dirty="0">
                          <a:solidFill>
                            <a:schemeClr val="bg1"/>
                          </a:solidFill>
                        </a:rPr>
                        <a:t>Cholesterol </a:t>
                      </a:r>
                    </a:p>
                  </a:txBody>
                  <a:tcPr marL="68580" marR="68580" marT="34290" marB="34290"/>
                </a:tc>
                <a:tc>
                  <a:txBody>
                    <a:bodyPr/>
                    <a:lstStyle/>
                    <a:p>
                      <a:r>
                        <a:rPr lang="en-SG" sz="1100" dirty="0">
                          <a:solidFill>
                            <a:schemeClr val="bg1"/>
                          </a:solidFill>
                        </a:rPr>
                        <a:t>Smoking</a:t>
                      </a:r>
                    </a:p>
                  </a:txBody>
                  <a:tcPr marL="68580" marR="68580" marT="34290" marB="34290"/>
                </a:tc>
                <a:tc>
                  <a:txBody>
                    <a:bodyPr/>
                    <a:lstStyle/>
                    <a:p>
                      <a:r>
                        <a:rPr lang="en-SG" sz="1100" dirty="0">
                          <a:solidFill>
                            <a:schemeClr val="bg1"/>
                          </a:solidFill>
                        </a:rPr>
                        <a:t>Risk of AAA</a:t>
                      </a:r>
                    </a:p>
                  </a:txBody>
                  <a:tcPr marL="68580" marR="68580" marT="34290" marB="34290"/>
                </a:tc>
                <a:extLst>
                  <a:ext uri="{0D108BD9-81ED-4DB2-BD59-A6C34878D82A}">
                    <a16:rowId xmlns:a16="http://schemas.microsoft.com/office/drawing/2014/main" val="1118550467"/>
                  </a:ext>
                </a:extLst>
              </a:tr>
              <a:tr h="398715">
                <a:tc>
                  <a:txBody>
                    <a:bodyPr/>
                    <a:lstStyle/>
                    <a:p>
                      <a:r>
                        <a:rPr lang="en-SG" sz="1100" dirty="0">
                          <a:solidFill>
                            <a:schemeClr val="tx1"/>
                          </a:solidFill>
                        </a:rPr>
                        <a:t>40</a:t>
                      </a:r>
                    </a:p>
                  </a:txBody>
                  <a:tcPr marL="68580" marR="68580" marT="34290" marB="34290"/>
                </a:tc>
                <a:tc>
                  <a:txBody>
                    <a:bodyPr/>
                    <a:lstStyle/>
                    <a:p>
                      <a:r>
                        <a:rPr lang="en-SG" sz="1100" dirty="0">
                          <a:solidFill>
                            <a:srgbClr val="FF0000"/>
                          </a:solidFill>
                        </a:rPr>
                        <a:t>289</a:t>
                      </a:r>
                    </a:p>
                  </a:txBody>
                  <a:tcPr marL="68580" marR="68580" marT="34290" marB="34290"/>
                </a:tc>
                <a:tc>
                  <a:txBody>
                    <a:bodyPr/>
                    <a:lstStyle/>
                    <a:p>
                      <a:r>
                        <a:rPr lang="en-SG" sz="1100" dirty="0">
                          <a:solidFill>
                            <a:schemeClr val="tx1"/>
                          </a:solidFill>
                        </a:rPr>
                        <a:t>Yes</a:t>
                      </a:r>
                    </a:p>
                  </a:txBody>
                  <a:tcPr marL="68580" marR="68580" marT="34290" marB="34290"/>
                </a:tc>
                <a:tc>
                  <a:txBody>
                    <a:bodyPr/>
                    <a:lstStyle/>
                    <a:p>
                      <a:r>
                        <a:rPr lang="en-SG" sz="1100" dirty="0">
                          <a:solidFill>
                            <a:schemeClr val="tx1"/>
                          </a:solidFill>
                        </a:rPr>
                        <a:t>High</a:t>
                      </a:r>
                    </a:p>
                  </a:txBody>
                  <a:tcPr marL="68580" marR="68580" marT="34290" marB="34290"/>
                </a:tc>
                <a:extLst>
                  <a:ext uri="{0D108BD9-81ED-4DB2-BD59-A6C34878D82A}">
                    <a16:rowId xmlns:a16="http://schemas.microsoft.com/office/drawing/2014/main" val="36791905"/>
                  </a:ext>
                </a:extLst>
              </a:tr>
              <a:tr h="471739">
                <a:tc>
                  <a:txBody>
                    <a:bodyPr/>
                    <a:lstStyle/>
                    <a:p>
                      <a:r>
                        <a:rPr lang="en-SG" sz="1100" dirty="0">
                          <a:solidFill>
                            <a:srgbClr val="FF0000"/>
                          </a:solidFill>
                        </a:rPr>
                        <a:t>54</a:t>
                      </a:r>
                    </a:p>
                  </a:txBody>
                  <a:tcPr marL="68580" marR="68580" marT="34290" marB="34290"/>
                </a:tc>
                <a:tc>
                  <a:txBody>
                    <a:bodyPr/>
                    <a:lstStyle/>
                    <a:p>
                      <a:r>
                        <a:rPr lang="en-SG" sz="1100" dirty="0">
                          <a:solidFill>
                            <a:srgbClr val="FF0000"/>
                          </a:solidFill>
                        </a:rPr>
                        <a:t>298</a:t>
                      </a:r>
                    </a:p>
                  </a:txBody>
                  <a:tcPr marL="68580" marR="68580" marT="34290" marB="34290"/>
                </a:tc>
                <a:tc>
                  <a:txBody>
                    <a:bodyPr/>
                    <a:lstStyle/>
                    <a:p>
                      <a:r>
                        <a:rPr lang="en-SG" sz="1100" dirty="0">
                          <a:solidFill>
                            <a:schemeClr val="tx1"/>
                          </a:solidFill>
                        </a:rPr>
                        <a:t>Yes</a:t>
                      </a:r>
                    </a:p>
                    <a:p>
                      <a:endParaRPr lang="en-SG" sz="1100" dirty="0">
                        <a:solidFill>
                          <a:schemeClr val="tx1"/>
                        </a:solidFill>
                      </a:endParaRPr>
                    </a:p>
                  </a:txBody>
                  <a:tcPr marL="68580" marR="68580" marT="34290" marB="34290"/>
                </a:tc>
                <a:tc>
                  <a:txBody>
                    <a:bodyPr/>
                    <a:lstStyle/>
                    <a:p>
                      <a:r>
                        <a:rPr lang="en-SG" sz="1100" dirty="0">
                          <a:solidFill>
                            <a:schemeClr val="tx1"/>
                          </a:solidFill>
                        </a:rPr>
                        <a:t>Low</a:t>
                      </a:r>
                    </a:p>
                  </a:txBody>
                  <a:tcPr marL="68580" marR="68580" marT="34290" marB="34290"/>
                </a:tc>
                <a:extLst>
                  <a:ext uri="{0D108BD9-81ED-4DB2-BD59-A6C34878D82A}">
                    <a16:rowId xmlns:a16="http://schemas.microsoft.com/office/drawing/2014/main" val="243331249"/>
                  </a:ext>
                </a:extLst>
              </a:tr>
              <a:tr h="398715">
                <a:tc>
                  <a:txBody>
                    <a:bodyPr/>
                    <a:lstStyle/>
                    <a:p>
                      <a:r>
                        <a:rPr lang="en-SG" sz="1100" dirty="0">
                          <a:solidFill>
                            <a:schemeClr val="tx1"/>
                          </a:solidFill>
                        </a:rPr>
                        <a:t>65</a:t>
                      </a:r>
                    </a:p>
                  </a:txBody>
                  <a:tcPr marL="68580" marR="68580" marT="34290" marB="34290"/>
                </a:tc>
                <a:tc>
                  <a:txBody>
                    <a:bodyPr/>
                    <a:lstStyle/>
                    <a:p>
                      <a:r>
                        <a:rPr lang="en-SG" sz="1100" dirty="0">
                          <a:solidFill>
                            <a:srgbClr val="FF0000"/>
                          </a:solidFill>
                        </a:rPr>
                        <a:t>300</a:t>
                      </a:r>
                    </a:p>
                  </a:txBody>
                  <a:tcPr marL="68580" marR="68580" marT="34290" marB="34290"/>
                </a:tc>
                <a:tc>
                  <a:txBody>
                    <a:bodyPr/>
                    <a:lstStyle/>
                    <a:p>
                      <a:r>
                        <a:rPr lang="en-SG" sz="1100" dirty="0">
                          <a:solidFill>
                            <a:schemeClr val="tx1"/>
                          </a:solidFill>
                        </a:rPr>
                        <a:t>Yes</a:t>
                      </a:r>
                    </a:p>
                  </a:txBody>
                  <a:tcPr marL="68580" marR="68580" marT="34290" marB="34290"/>
                </a:tc>
                <a:tc>
                  <a:txBody>
                    <a:bodyPr/>
                    <a:lstStyle/>
                    <a:p>
                      <a:r>
                        <a:rPr lang="en-SG" sz="1100" dirty="0">
                          <a:solidFill>
                            <a:schemeClr val="tx1"/>
                          </a:solidFill>
                        </a:rPr>
                        <a:t>High</a:t>
                      </a:r>
                    </a:p>
                  </a:txBody>
                  <a:tcPr marL="68580" marR="68580" marT="34290" marB="34290"/>
                </a:tc>
                <a:extLst>
                  <a:ext uri="{0D108BD9-81ED-4DB2-BD59-A6C34878D82A}">
                    <a16:rowId xmlns:a16="http://schemas.microsoft.com/office/drawing/2014/main" val="4009879728"/>
                  </a:ext>
                </a:extLst>
              </a:tr>
              <a:tr h="471739">
                <a:tc>
                  <a:txBody>
                    <a:bodyPr/>
                    <a:lstStyle/>
                    <a:p>
                      <a:r>
                        <a:rPr lang="en-SG" sz="1100" dirty="0">
                          <a:solidFill>
                            <a:schemeClr val="tx1"/>
                          </a:solidFill>
                        </a:rPr>
                        <a:t>55</a:t>
                      </a:r>
                    </a:p>
                  </a:txBody>
                  <a:tcPr marL="68580" marR="68580" marT="34290" marB="34290"/>
                </a:tc>
                <a:tc>
                  <a:txBody>
                    <a:bodyPr/>
                    <a:lstStyle/>
                    <a:p>
                      <a:r>
                        <a:rPr lang="en-SG" sz="1100" dirty="0">
                          <a:solidFill>
                            <a:schemeClr val="tx1"/>
                          </a:solidFill>
                        </a:rPr>
                        <a:t>172</a:t>
                      </a:r>
                    </a:p>
                  </a:txBody>
                  <a:tcPr marL="68580" marR="68580" marT="34290" marB="34290"/>
                </a:tc>
                <a:tc>
                  <a:txBody>
                    <a:bodyPr/>
                    <a:lstStyle/>
                    <a:p>
                      <a:r>
                        <a:rPr lang="en-SG" sz="1100" dirty="0">
                          <a:solidFill>
                            <a:schemeClr val="tx1"/>
                          </a:solidFill>
                        </a:rPr>
                        <a:t>No</a:t>
                      </a:r>
                    </a:p>
                  </a:txBody>
                  <a:tcPr marL="68580" marR="68580" marT="34290" marB="34290"/>
                </a:tc>
                <a:tc>
                  <a:txBody>
                    <a:bodyPr/>
                    <a:lstStyle/>
                    <a:p>
                      <a:r>
                        <a:rPr lang="en-SG" sz="1100" dirty="0">
                          <a:solidFill>
                            <a:schemeClr val="tx1"/>
                          </a:solidFill>
                        </a:rPr>
                        <a:t>Low</a:t>
                      </a:r>
                    </a:p>
                  </a:txBody>
                  <a:tcPr marL="68580" marR="68580" marT="34290" marB="34290"/>
                </a:tc>
                <a:extLst>
                  <a:ext uri="{0D108BD9-81ED-4DB2-BD59-A6C34878D82A}">
                    <a16:rowId xmlns:a16="http://schemas.microsoft.com/office/drawing/2014/main" val="269633334"/>
                  </a:ext>
                </a:extLst>
              </a:tr>
              <a:tr h="471739">
                <a:tc>
                  <a:txBody>
                    <a:bodyPr/>
                    <a:lstStyle/>
                    <a:p>
                      <a:r>
                        <a:rPr lang="en-SG" sz="1100" dirty="0">
                          <a:solidFill>
                            <a:schemeClr val="tx1"/>
                          </a:solidFill>
                        </a:rPr>
                        <a:t>45</a:t>
                      </a:r>
                    </a:p>
                  </a:txBody>
                  <a:tcPr marL="68580" marR="68580" marT="34290" marB="34290"/>
                </a:tc>
                <a:tc>
                  <a:txBody>
                    <a:bodyPr/>
                    <a:lstStyle/>
                    <a:p>
                      <a:r>
                        <a:rPr lang="en-SG" sz="1100" dirty="0">
                          <a:solidFill>
                            <a:schemeClr val="tx1"/>
                          </a:solidFill>
                        </a:rPr>
                        <a:t>176</a:t>
                      </a:r>
                    </a:p>
                  </a:txBody>
                  <a:tcPr marL="68580" marR="68580" marT="34290" marB="34290"/>
                </a:tc>
                <a:tc>
                  <a:txBody>
                    <a:bodyPr/>
                    <a:lstStyle/>
                    <a:p>
                      <a:r>
                        <a:rPr lang="en-SG" sz="1100" dirty="0">
                          <a:solidFill>
                            <a:schemeClr val="tx1"/>
                          </a:solidFill>
                        </a:rPr>
                        <a:t>No</a:t>
                      </a:r>
                    </a:p>
                  </a:txBody>
                  <a:tcPr marL="68580" marR="68580" marT="34290" marB="34290"/>
                </a:tc>
                <a:tc>
                  <a:txBody>
                    <a:bodyPr/>
                    <a:lstStyle/>
                    <a:p>
                      <a:r>
                        <a:rPr lang="en-SG" sz="1100" dirty="0">
                          <a:solidFill>
                            <a:schemeClr val="tx1"/>
                          </a:solidFill>
                        </a:rPr>
                        <a:t>Low</a:t>
                      </a:r>
                    </a:p>
                  </a:txBody>
                  <a:tcPr marL="68580" marR="68580" marT="34290" marB="34290"/>
                </a:tc>
                <a:extLst>
                  <a:ext uri="{0D108BD9-81ED-4DB2-BD59-A6C34878D82A}">
                    <a16:rowId xmlns:a16="http://schemas.microsoft.com/office/drawing/2014/main" val="3879227386"/>
                  </a:ext>
                </a:extLst>
              </a:tr>
              <a:tr h="398715">
                <a:tc>
                  <a:txBody>
                    <a:bodyPr/>
                    <a:lstStyle/>
                    <a:p>
                      <a:r>
                        <a:rPr lang="en-SG" sz="1100" dirty="0">
                          <a:solidFill>
                            <a:schemeClr val="tx1"/>
                          </a:solidFill>
                        </a:rPr>
                        <a:t>76</a:t>
                      </a:r>
                    </a:p>
                  </a:txBody>
                  <a:tcPr marL="68580" marR="68580" marT="34290" marB="34290"/>
                </a:tc>
                <a:tc>
                  <a:txBody>
                    <a:bodyPr/>
                    <a:lstStyle/>
                    <a:p>
                      <a:r>
                        <a:rPr lang="en-SG" sz="1100" dirty="0">
                          <a:solidFill>
                            <a:srgbClr val="FF0000"/>
                          </a:solidFill>
                        </a:rPr>
                        <a:t>212</a:t>
                      </a:r>
                    </a:p>
                  </a:txBody>
                  <a:tcPr marL="68580" marR="68580" marT="34290" marB="34290"/>
                </a:tc>
                <a:tc>
                  <a:txBody>
                    <a:bodyPr/>
                    <a:lstStyle/>
                    <a:p>
                      <a:r>
                        <a:rPr lang="en-SG" sz="1100" dirty="0">
                          <a:solidFill>
                            <a:schemeClr val="tx1"/>
                          </a:solidFill>
                        </a:rPr>
                        <a:t>No</a:t>
                      </a:r>
                    </a:p>
                  </a:txBody>
                  <a:tcPr marL="68580" marR="68580" marT="34290" marB="34290"/>
                </a:tc>
                <a:tc>
                  <a:txBody>
                    <a:bodyPr/>
                    <a:lstStyle/>
                    <a:p>
                      <a:r>
                        <a:rPr lang="en-SG" sz="1100" dirty="0">
                          <a:solidFill>
                            <a:schemeClr val="tx1"/>
                          </a:solidFill>
                        </a:rPr>
                        <a:t>High</a:t>
                      </a:r>
                    </a:p>
                  </a:txBody>
                  <a:tcPr marL="68580" marR="68580" marT="34290" marB="34290"/>
                </a:tc>
                <a:extLst>
                  <a:ext uri="{0D108BD9-81ED-4DB2-BD59-A6C34878D82A}">
                    <a16:rowId xmlns:a16="http://schemas.microsoft.com/office/drawing/2014/main" val="1553094444"/>
                  </a:ext>
                </a:extLst>
              </a:tr>
              <a:tr h="398715">
                <a:tc>
                  <a:txBody>
                    <a:bodyPr/>
                    <a:lstStyle/>
                    <a:p>
                      <a:r>
                        <a:rPr lang="en-SG" sz="1100" dirty="0">
                          <a:solidFill>
                            <a:schemeClr val="tx1"/>
                          </a:solidFill>
                        </a:rPr>
                        <a:t>77</a:t>
                      </a:r>
                    </a:p>
                  </a:txBody>
                  <a:tcPr marL="68580" marR="68580" marT="34290" marB="34290"/>
                </a:tc>
                <a:tc>
                  <a:txBody>
                    <a:bodyPr/>
                    <a:lstStyle/>
                    <a:p>
                      <a:r>
                        <a:rPr lang="en-SG" sz="1100" dirty="0">
                          <a:solidFill>
                            <a:srgbClr val="FF0000"/>
                          </a:solidFill>
                        </a:rPr>
                        <a:t>281</a:t>
                      </a:r>
                    </a:p>
                  </a:txBody>
                  <a:tcPr marL="68580" marR="68580" marT="34290" marB="34290"/>
                </a:tc>
                <a:tc>
                  <a:txBody>
                    <a:bodyPr/>
                    <a:lstStyle/>
                    <a:p>
                      <a:r>
                        <a:rPr lang="en-SG" sz="1100" dirty="0">
                          <a:solidFill>
                            <a:schemeClr val="tx1"/>
                          </a:solidFill>
                        </a:rPr>
                        <a:t>Yes</a:t>
                      </a:r>
                    </a:p>
                  </a:txBody>
                  <a:tcPr marL="68580" marR="68580" marT="34290" marB="34290"/>
                </a:tc>
                <a:tc>
                  <a:txBody>
                    <a:bodyPr/>
                    <a:lstStyle/>
                    <a:p>
                      <a:r>
                        <a:rPr lang="en-SG" sz="1100" dirty="0">
                          <a:solidFill>
                            <a:schemeClr val="tx1"/>
                          </a:solidFill>
                        </a:rPr>
                        <a:t>High</a:t>
                      </a:r>
                    </a:p>
                  </a:txBody>
                  <a:tcPr marL="68580" marR="68580" marT="34290" marB="34290"/>
                </a:tc>
                <a:extLst>
                  <a:ext uri="{0D108BD9-81ED-4DB2-BD59-A6C34878D82A}">
                    <a16:rowId xmlns:a16="http://schemas.microsoft.com/office/drawing/2014/main" val="1721160970"/>
                  </a:ext>
                </a:extLst>
              </a:tr>
            </a:tbl>
          </a:graphicData>
        </a:graphic>
      </p:graphicFrame>
      <p:sp>
        <p:nvSpPr>
          <p:cNvPr id="12" name="TextBox 11">
            <a:extLst>
              <a:ext uri="{FF2B5EF4-FFF2-40B4-BE49-F238E27FC236}">
                <a16:creationId xmlns:a16="http://schemas.microsoft.com/office/drawing/2014/main" id="{291DCD78-48A4-4C40-A52A-3F38BDD14239}"/>
              </a:ext>
            </a:extLst>
          </p:cNvPr>
          <p:cNvSpPr txBox="1"/>
          <p:nvPr/>
        </p:nvSpPr>
        <p:spPr>
          <a:xfrm>
            <a:off x="3929004" y="1443256"/>
            <a:ext cx="4075409" cy="523220"/>
          </a:xfrm>
          <a:prstGeom prst="rect">
            <a:avLst/>
          </a:prstGeom>
          <a:noFill/>
        </p:spPr>
        <p:txBody>
          <a:bodyPr wrap="square" rtlCol="0">
            <a:spAutoFit/>
          </a:bodyPr>
          <a:lstStyle/>
          <a:p>
            <a:pPr marL="385763" indent="-385763">
              <a:buAutoNum type="alphaLcParenR"/>
            </a:pPr>
            <a:r>
              <a:rPr lang="en-SG" dirty="0">
                <a:solidFill>
                  <a:srgbClr val="FF0000"/>
                </a:solidFill>
              </a:rPr>
              <a:t>Choles. &gt;=212 </a:t>
            </a:r>
            <a:r>
              <a:rPr lang="en-SG" dirty="0">
                <a:solidFill>
                  <a:srgbClr val="FF0000"/>
                </a:solidFill>
                <a:sym typeface="Wingdings" panose="05000000000000000000" pitchFamily="2" charset="2"/>
              </a:rPr>
              <a:t> 5 patients </a:t>
            </a:r>
            <a:endParaRPr lang="en-SG" dirty="0">
              <a:solidFill>
                <a:srgbClr val="FF0000"/>
              </a:solidFill>
            </a:endParaRPr>
          </a:p>
          <a:p>
            <a:pPr marL="385763" indent="-385763">
              <a:buAutoNum type="alphaLcParenR"/>
            </a:pPr>
            <a:r>
              <a:rPr lang="en-SG" dirty="0"/>
              <a:t>Choles. &lt; 212</a:t>
            </a:r>
            <a:r>
              <a:rPr lang="en-SG" dirty="0">
                <a:sym typeface="Wingdings" panose="05000000000000000000" pitchFamily="2" charset="2"/>
              </a:rPr>
              <a:t> 2 patients</a:t>
            </a:r>
            <a:endParaRPr lang="en-SG" dirty="0"/>
          </a:p>
        </p:txBody>
      </p:sp>
      <p:sp>
        <p:nvSpPr>
          <p:cNvPr id="11" name="Rectangle 10">
            <a:extLst>
              <a:ext uri="{FF2B5EF4-FFF2-40B4-BE49-F238E27FC236}">
                <a16:creationId xmlns:a16="http://schemas.microsoft.com/office/drawing/2014/main" id="{83F7BC0E-2D84-493D-87A2-5A19DF739996}"/>
              </a:ext>
            </a:extLst>
          </p:cNvPr>
          <p:cNvSpPr/>
          <p:nvPr/>
        </p:nvSpPr>
        <p:spPr>
          <a:xfrm>
            <a:off x="503048" y="1443256"/>
            <a:ext cx="636540" cy="359785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5" name="Rectangle 14">
            <a:extLst>
              <a:ext uri="{FF2B5EF4-FFF2-40B4-BE49-F238E27FC236}">
                <a16:creationId xmlns:a16="http://schemas.microsoft.com/office/drawing/2014/main" id="{CB9BA75D-77E9-4BA2-A71A-B742B2A75925}"/>
              </a:ext>
            </a:extLst>
          </p:cNvPr>
          <p:cNvSpPr/>
          <p:nvPr/>
        </p:nvSpPr>
        <p:spPr>
          <a:xfrm>
            <a:off x="2049511" y="1443256"/>
            <a:ext cx="798050" cy="359785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8546E7C-E6DC-CA87-65E4-66799E4F736F}"/>
                  </a:ext>
                </a:extLst>
              </p:cNvPr>
              <p:cNvSpPr txBox="1"/>
              <p:nvPr/>
            </p:nvSpPr>
            <p:spPr>
              <a:xfrm>
                <a:off x="4134623" y="3051678"/>
                <a:ext cx="3934957" cy="15160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𝐺𝑖𝑛𝑖</m:t>
                      </m:r>
                      <m:r>
                        <a:rPr lang="en-SG" b="0" i="1" smtClean="0">
                          <a:latin typeface="Cambria Math" panose="02040503050406030204" pitchFamily="18" charset="0"/>
                        </a:rPr>
                        <m:t> </m:t>
                      </m:r>
                      <m:r>
                        <a:rPr lang="en-SG" b="0" i="1" smtClean="0">
                          <a:latin typeface="Cambria Math" panose="02040503050406030204" pitchFamily="18" charset="0"/>
                        </a:rPr>
                        <m:t>𝐼𝑚𝑝𝑢𝑟𝑖𝑡𝑦</m:t>
                      </m:r>
                      <m:r>
                        <a:rPr lang="en-SG" b="0" i="1" smtClean="0">
                          <a:latin typeface="Cambria Math" panose="02040503050406030204" pitchFamily="18" charset="0"/>
                        </a:rPr>
                        <m:t>=1−</m:t>
                      </m:r>
                      <m:nary>
                        <m:naryPr>
                          <m:chr m:val="∑"/>
                          <m:ctrlPr>
                            <a:rPr lang="en-SG" b="0" i="1" smtClean="0">
                              <a:latin typeface="Cambria Math" panose="02040503050406030204" pitchFamily="18" charset="0"/>
                            </a:rPr>
                          </m:ctrlPr>
                        </m:naryPr>
                        <m:sub>
                          <m:r>
                            <m:rPr>
                              <m:brk m:alnAt="23"/>
                            </m:rPr>
                            <a:rPr lang="en-SG" b="0" i="1" smtClean="0">
                              <a:latin typeface="Cambria Math" panose="02040503050406030204" pitchFamily="18" charset="0"/>
                            </a:rPr>
                            <m:t>𝑖</m:t>
                          </m:r>
                          <m:r>
                            <a:rPr lang="en-SG" b="0" i="1" smtClean="0">
                              <a:latin typeface="Cambria Math" panose="02040503050406030204" pitchFamily="18" charset="0"/>
                            </a:rPr>
                            <m:t>=1</m:t>
                          </m:r>
                        </m:sub>
                        <m:sup>
                          <m:r>
                            <a:rPr lang="en-SG" b="0" i="1" smtClean="0">
                              <a:latin typeface="Cambria Math" panose="02040503050406030204" pitchFamily="18" charset="0"/>
                            </a:rPr>
                            <m:t>𝐶</m:t>
                          </m:r>
                        </m:sup>
                        <m:e>
                          <m:sSup>
                            <m:sSupPr>
                              <m:ctrlPr>
                                <a:rPr lang="en-SG" b="0" i="1" smtClean="0">
                                  <a:latin typeface="Cambria Math" panose="02040503050406030204" pitchFamily="18" charset="0"/>
                                </a:rPr>
                              </m:ctrlPr>
                            </m:sSupPr>
                            <m:e>
                              <m:sSub>
                                <m:sSubPr>
                                  <m:ctrlPr>
                                    <a:rPr lang="en-SG" b="0" i="1" smtClean="0">
                                      <a:latin typeface="Cambria Math" panose="02040503050406030204" pitchFamily="18" charset="0"/>
                                    </a:rPr>
                                  </m:ctrlPr>
                                </m:sSubPr>
                                <m:e>
                                  <m:r>
                                    <a:rPr lang="en-SG" b="0" i="1" smtClean="0">
                                      <a:latin typeface="Cambria Math" panose="02040503050406030204" pitchFamily="18" charset="0"/>
                                    </a:rPr>
                                    <m:t>(</m:t>
                                  </m:r>
                                  <m:r>
                                    <a:rPr lang="en-SG" b="0" i="1" smtClean="0">
                                      <a:latin typeface="Cambria Math" panose="02040503050406030204" pitchFamily="18" charset="0"/>
                                    </a:rPr>
                                    <m:t>𝑝</m:t>
                                  </m:r>
                                </m:e>
                                <m:sub>
                                  <m:r>
                                    <a:rPr lang="en-SG" b="0" i="1" smtClean="0">
                                      <a:latin typeface="Cambria Math" panose="02040503050406030204" pitchFamily="18" charset="0"/>
                                    </a:rPr>
                                    <m:t>𝑖</m:t>
                                  </m:r>
                                </m:sub>
                              </m:sSub>
                              <m:r>
                                <a:rPr lang="en-SG" b="0" i="1" smtClean="0">
                                  <a:latin typeface="Cambria Math" panose="02040503050406030204" pitchFamily="18" charset="0"/>
                                </a:rPr>
                                <m:t>)</m:t>
                              </m:r>
                            </m:e>
                            <m:sup>
                              <m:r>
                                <a:rPr lang="en-SG" b="0" i="1" smtClean="0">
                                  <a:latin typeface="Cambria Math" panose="02040503050406030204" pitchFamily="18" charset="0"/>
                                </a:rPr>
                                <m:t>2</m:t>
                              </m:r>
                            </m:sup>
                          </m:sSup>
                        </m:e>
                      </m:nary>
                    </m:oMath>
                  </m:oMathPara>
                </a14:m>
                <a:endParaRPr lang="en-SG"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=1 −</m:t>
                      </m:r>
                      <m:d>
                        <m:dPr>
                          <m:ctrlPr>
                            <a:rPr lang="en-SG" b="0" i="1" smtClean="0">
                              <a:latin typeface="Cambria Math" panose="02040503050406030204" pitchFamily="18" charset="0"/>
                            </a:rPr>
                          </m:ctrlPr>
                        </m:dPr>
                        <m:e>
                          <m:sSup>
                            <m:sSupPr>
                              <m:ctrlPr>
                                <a:rPr lang="en-SG" b="0" i="1" smtClean="0">
                                  <a:latin typeface="Cambria Math" panose="02040503050406030204" pitchFamily="18" charset="0"/>
                                </a:rPr>
                              </m:ctrlPr>
                            </m:sSupPr>
                            <m:e>
                              <m:d>
                                <m:dPr>
                                  <m:ctrlPr>
                                    <a:rPr lang="en-SG" b="0" i="1" smtClean="0">
                                      <a:latin typeface="Cambria Math" panose="02040503050406030204" pitchFamily="18" charset="0"/>
                                    </a:rPr>
                                  </m:ctrlPr>
                                </m:dPr>
                                <m:e>
                                  <m:f>
                                    <m:fPr>
                                      <m:ctrlPr>
                                        <a:rPr lang="en-SG" b="0" i="1" smtClean="0">
                                          <a:latin typeface="Cambria Math" panose="02040503050406030204" pitchFamily="18" charset="0"/>
                                        </a:rPr>
                                      </m:ctrlPr>
                                    </m:fPr>
                                    <m:num>
                                      <m:r>
                                        <a:rPr lang="en-SG" b="0" i="1" smtClean="0">
                                          <a:latin typeface="Cambria Math" panose="02040503050406030204" pitchFamily="18" charset="0"/>
                                        </a:rPr>
                                        <m:t>4</m:t>
                                      </m:r>
                                    </m:num>
                                    <m:den>
                                      <m:r>
                                        <a:rPr lang="en-SG" b="0" i="1" smtClean="0">
                                          <a:latin typeface="Cambria Math" panose="02040503050406030204" pitchFamily="18" charset="0"/>
                                        </a:rPr>
                                        <m:t>5</m:t>
                                      </m:r>
                                    </m:den>
                                  </m:f>
                                </m:e>
                              </m:d>
                            </m:e>
                            <m:sup>
                              <m:r>
                                <a:rPr lang="en-SG" b="0" i="1" smtClean="0">
                                  <a:latin typeface="Cambria Math" panose="02040503050406030204" pitchFamily="18" charset="0"/>
                                </a:rPr>
                                <m:t>2</m:t>
                              </m:r>
                            </m:sup>
                          </m:sSup>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d>
                                <m:dPr>
                                  <m:ctrlPr>
                                    <a:rPr lang="en-SG" b="0" i="1" smtClean="0">
                                      <a:latin typeface="Cambria Math" panose="02040503050406030204" pitchFamily="18" charset="0"/>
                                    </a:rPr>
                                  </m:ctrlPr>
                                </m:dPr>
                                <m:e>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5</m:t>
                                      </m:r>
                                    </m:den>
                                  </m:f>
                                </m:e>
                              </m:d>
                            </m:e>
                            <m:sup>
                              <m:r>
                                <a:rPr lang="en-SG" b="0" i="1" smtClean="0">
                                  <a:latin typeface="Cambria Math" panose="02040503050406030204" pitchFamily="18" charset="0"/>
                                </a:rPr>
                                <m:t>2</m:t>
                              </m:r>
                            </m:sup>
                          </m:sSup>
                        </m:e>
                      </m:d>
                    </m:oMath>
                  </m:oMathPara>
                </a14:m>
                <a:endParaRPr lang="en-SG" b="0" dirty="0"/>
              </a:p>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=0.32</m:t>
                      </m:r>
                    </m:oMath>
                  </m:oMathPara>
                </a14:m>
                <a:endParaRPr lang="en-SG" b="0" dirty="0"/>
              </a:p>
            </p:txBody>
          </p:sp>
        </mc:Choice>
        <mc:Fallback xmlns="">
          <p:sp>
            <p:nvSpPr>
              <p:cNvPr id="3" name="TextBox 2">
                <a:extLst>
                  <a:ext uri="{FF2B5EF4-FFF2-40B4-BE49-F238E27FC236}">
                    <a16:creationId xmlns:a16="http://schemas.microsoft.com/office/drawing/2014/main" id="{88546E7C-E6DC-CA87-65E4-66799E4F736F}"/>
                  </a:ext>
                </a:extLst>
              </p:cNvPr>
              <p:cNvSpPr txBox="1">
                <a:spLocks noRot="1" noChangeAspect="1" noMove="1" noResize="1" noEditPoints="1" noAdjustHandles="1" noChangeArrowheads="1" noChangeShapeType="1" noTextEdit="1"/>
              </p:cNvSpPr>
              <p:nvPr/>
            </p:nvSpPr>
            <p:spPr>
              <a:xfrm>
                <a:off x="4134623" y="3051678"/>
                <a:ext cx="3934957" cy="1516056"/>
              </a:xfrm>
              <a:prstGeom prst="rect">
                <a:avLst/>
              </a:prstGeom>
              <a:blipFill>
                <a:blip r:embed="rId4"/>
                <a:stretch>
                  <a:fillRect b="-806"/>
                </a:stretch>
              </a:blipFill>
            </p:spPr>
            <p:txBody>
              <a:bodyPr/>
              <a:lstStyle/>
              <a:p>
                <a:r>
                  <a:rPr lang="en-SG">
                    <a:noFill/>
                  </a:rPr>
                  <a:t> </a:t>
                </a:r>
              </a:p>
            </p:txBody>
          </p:sp>
        </mc:Fallback>
      </mc:AlternateContent>
      <p:sp>
        <p:nvSpPr>
          <p:cNvPr id="4" name="TextBox 3">
            <a:extLst>
              <a:ext uri="{FF2B5EF4-FFF2-40B4-BE49-F238E27FC236}">
                <a16:creationId xmlns:a16="http://schemas.microsoft.com/office/drawing/2014/main" id="{B9B0F4E7-0673-CBAD-9485-8E78C578C6F9}"/>
              </a:ext>
            </a:extLst>
          </p:cNvPr>
          <p:cNvSpPr txBox="1"/>
          <p:nvPr/>
        </p:nvSpPr>
        <p:spPr>
          <a:xfrm>
            <a:off x="3929004" y="2328929"/>
            <a:ext cx="3736716" cy="523220"/>
          </a:xfrm>
          <a:prstGeom prst="rect">
            <a:avLst/>
          </a:prstGeom>
          <a:noFill/>
        </p:spPr>
        <p:txBody>
          <a:bodyPr wrap="square" rtlCol="0">
            <a:spAutoFit/>
          </a:bodyPr>
          <a:lstStyle/>
          <a:p>
            <a:pPr marL="514350" indent="-514350">
              <a:buAutoNum type="alphaLcParenR"/>
            </a:pPr>
            <a:r>
              <a:rPr lang="en-SG" dirty="0"/>
              <a:t>(</a:t>
            </a:r>
            <a:r>
              <a:rPr lang="en-SG" dirty="0" err="1"/>
              <a:t>i</a:t>
            </a:r>
            <a:r>
              <a:rPr lang="en-SG" dirty="0"/>
              <a:t>)  Choles.&gt;=212 &amp; High Risk: 4/5</a:t>
            </a:r>
          </a:p>
          <a:p>
            <a:r>
              <a:rPr lang="en-SG" dirty="0"/>
              <a:t>          (ii) Choles.&gt;=212 &amp; Low Risk: 1/5</a:t>
            </a:r>
          </a:p>
        </p:txBody>
      </p:sp>
    </p:spTree>
    <p:extLst>
      <p:ext uri="{BB962C8B-B14F-4D97-AF65-F5344CB8AC3E}">
        <p14:creationId xmlns:p14="http://schemas.microsoft.com/office/powerpoint/2010/main" val="76342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5E2EB-9246-927A-866E-7DDBBAE53B4D}"/>
              </a:ext>
            </a:extLst>
          </p:cNvPr>
          <p:cNvPicPr>
            <a:picLocks noChangeAspect="1"/>
          </p:cNvPicPr>
          <p:nvPr/>
        </p:nvPicPr>
        <p:blipFill>
          <a:blip r:embed="rId3"/>
          <a:stretch>
            <a:fillRect/>
          </a:stretch>
        </p:blipFill>
        <p:spPr>
          <a:xfrm>
            <a:off x="0" y="1"/>
            <a:ext cx="9144000" cy="1208489"/>
          </a:xfrm>
          <a:prstGeom prst="rect">
            <a:avLst/>
          </a:prstGeom>
        </p:spPr>
      </p:pic>
      <p:sp>
        <p:nvSpPr>
          <p:cNvPr id="26" name="TextBox 25"/>
          <p:cNvSpPr txBox="1"/>
          <p:nvPr/>
        </p:nvSpPr>
        <p:spPr>
          <a:xfrm>
            <a:off x="578118" y="381660"/>
            <a:ext cx="7426295" cy="507831"/>
          </a:xfrm>
          <a:prstGeom prst="rect">
            <a:avLst/>
          </a:prstGeom>
          <a:noFill/>
        </p:spPr>
        <p:txBody>
          <a:bodyPr wrap="square" rtlCol="0">
            <a:spAutoFit/>
          </a:bodyPr>
          <a:lstStyle/>
          <a:p>
            <a:r>
              <a:rPr lang="en-SG" sz="2700" b="1" dirty="0">
                <a:solidFill>
                  <a:schemeClr val="bg1"/>
                </a:solidFill>
              </a:rPr>
              <a:t>Calculate Gini Impurity for Cholesterol </a:t>
            </a:r>
            <a:r>
              <a:rPr lang="en-US" sz="2700" b="1" dirty="0">
                <a:solidFill>
                  <a:schemeClr val="bg1"/>
                </a:solidFill>
                <a:latin typeface="Arial" panose="020B0604020202020204" pitchFamily="34" charset="0"/>
                <a:cs typeface="Arial" panose="020B0604020202020204" pitchFamily="34" charset="0"/>
              </a:rPr>
              <a:t> </a:t>
            </a:r>
          </a:p>
        </p:txBody>
      </p:sp>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21</a:t>
            </a:fld>
            <a:endParaRPr lang="en-US"/>
          </a:p>
        </p:txBody>
      </p:sp>
      <p:graphicFrame>
        <p:nvGraphicFramePr>
          <p:cNvPr id="10" name="Table 4">
            <a:extLst>
              <a:ext uri="{FF2B5EF4-FFF2-40B4-BE49-F238E27FC236}">
                <a16:creationId xmlns:a16="http://schemas.microsoft.com/office/drawing/2014/main" id="{65AC0FB7-3AA1-40BD-9F3E-AE466B8DD4E6}"/>
              </a:ext>
            </a:extLst>
          </p:cNvPr>
          <p:cNvGraphicFramePr>
            <a:graphicFrameLocks noGrp="1"/>
          </p:cNvGraphicFramePr>
          <p:nvPr/>
        </p:nvGraphicFramePr>
        <p:xfrm>
          <a:off x="503048" y="1443256"/>
          <a:ext cx="3127897" cy="3481816"/>
        </p:xfrm>
        <a:graphic>
          <a:graphicData uri="http://schemas.openxmlformats.org/drawingml/2006/table">
            <a:tbl>
              <a:tblPr firstRow="1" bandRow="1">
                <a:tableStyleId>{5C22544A-7EE6-4342-B048-85BDC9FD1C3A}</a:tableStyleId>
              </a:tblPr>
              <a:tblGrid>
                <a:gridCol w="619685">
                  <a:extLst>
                    <a:ext uri="{9D8B030D-6E8A-4147-A177-3AD203B41FA5}">
                      <a16:colId xmlns:a16="http://schemas.microsoft.com/office/drawing/2014/main" val="3097140085"/>
                    </a:ext>
                  </a:extLst>
                </a:gridCol>
                <a:gridCol w="944264">
                  <a:extLst>
                    <a:ext uri="{9D8B030D-6E8A-4147-A177-3AD203B41FA5}">
                      <a16:colId xmlns:a16="http://schemas.microsoft.com/office/drawing/2014/main" val="679464674"/>
                    </a:ext>
                  </a:extLst>
                </a:gridCol>
                <a:gridCol w="781974">
                  <a:extLst>
                    <a:ext uri="{9D8B030D-6E8A-4147-A177-3AD203B41FA5}">
                      <a16:colId xmlns:a16="http://schemas.microsoft.com/office/drawing/2014/main" val="2843509227"/>
                    </a:ext>
                  </a:extLst>
                </a:gridCol>
                <a:gridCol w="781974">
                  <a:extLst>
                    <a:ext uri="{9D8B030D-6E8A-4147-A177-3AD203B41FA5}">
                      <a16:colId xmlns:a16="http://schemas.microsoft.com/office/drawing/2014/main" val="831552838"/>
                    </a:ext>
                  </a:extLst>
                </a:gridCol>
              </a:tblGrid>
              <a:tr h="471739">
                <a:tc>
                  <a:txBody>
                    <a:bodyPr/>
                    <a:lstStyle/>
                    <a:p>
                      <a:r>
                        <a:rPr lang="en-SG" sz="1100" dirty="0"/>
                        <a:t>Age</a:t>
                      </a:r>
                    </a:p>
                  </a:txBody>
                  <a:tcPr marL="68580" marR="68580" marT="34290" marB="34290"/>
                </a:tc>
                <a:tc>
                  <a:txBody>
                    <a:bodyPr/>
                    <a:lstStyle/>
                    <a:p>
                      <a:r>
                        <a:rPr lang="en-SG" sz="1100" dirty="0">
                          <a:solidFill>
                            <a:schemeClr val="bg1"/>
                          </a:solidFill>
                        </a:rPr>
                        <a:t>Cholesterol </a:t>
                      </a:r>
                    </a:p>
                  </a:txBody>
                  <a:tcPr marL="68580" marR="68580" marT="34290" marB="34290"/>
                </a:tc>
                <a:tc>
                  <a:txBody>
                    <a:bodyPr/>
                    <a:lstStyle/>
                    <a:p>
                      <a:r>
                        <a:rPr lang="en-SG" sz="1100" dirty="0">
                          <a:solidFill>
                            <a:schemeClr val="bg1"/>
                          </a:solidFill>
                        </a:rPr>
                        <a:t>Smoking</a:t>
                      </a:r>
                    </a:p>
                  </a:txBody>
                  <a:tcPr marL="68580" marR="68580" marT="34290" marB="34290"/>
                </a:tc>
                <a:tc>
                  <a:txBody>
                    <a:bodyPr/>
                    <a:lstStyle/>
                    <a:p>
                      <a:r>
                        <a:rPr lang="en-SG" sz="1100" dirty="0">
                          <a:solidFill>
                            <a:schemeClr val="bg1"/>
                          </a:solidFill>
                        </a:rPr>
                        <a:t>Risk of AAA</a:t>
                      </a:r>
                    </a:p>
                  </a:txBody>
                  <a:tcPr marL="68580" marR="68580" marT="34290" marB="34290"/>
                </a:tc>
                <a:extLst>
                  <a:ext uri="{0D108BD9-81ED-4DB2-BD59-A6C34878D82A}">
                    <a16:rowId xmlns:a16="http://schemas.microsoft.com/office/drawing/2014/main" val="1118550467"/>
                  </a:ext>
                </a:extLst>
              </a:tr>
              <a:tr h="398715">
                <a:tc>
                  <a:txBody>
                    <a:bodyPr/>
                    <a:lstStyle/>
                    <a:p>
                      <a:r>
                        <a:rPr lang="en-SG" sz="1100" dirty="0">
                          <a:solidFill>
                            <a:schemeClr val="tx1"/>
                          </a:solidFill>
                        </a:rPr>
                        <a:t>40</a:t>
                      </a:r>
                    </a:p>
                  </a:txBody>
                  <a:tcPr marL="68580" marR="68580" marT="34290" marB="34290"/>
                </a:tc>
                <a:tc>
                  <a:txBody>
                    <a:bodyPr/>
                    <a:lstStyle/>
                    <a:p>
                      <a:r>
                        <a:rPr lang="en-SG" sz="1100" dirty="0">
                          <a:solidFill>
                            <a:srgbClr val="FF0000"/>
                          </a:solidFill>
                        </a:rPr>
                        <a:t>289</a:t>
                      </a:r>
                    </a:p>
                  </a:txBody>
                  <a:tcPr marL="68580" marR="68580" marT="34290" marB="34290"/>
                </a:tc>
                <a:tc>
                  <a:txBody>
                    <a:bodyPr/>
                    <a:lstStyle/>
                    <a:p>
                      <a:r>
                        <a:rPr lang="en-SG" sz="1100" dirty="0">
                          <a:solidFill>
                            <a:schemeClr val="tx1"/>
                          </a:solidFill>
                        </a:rPr>
                        <a:t>Yes</a:t>
                      </a:r>
                    </a:p>
                  </a:txBody>
                  <a:tcPr marL="68580" marR="68580" marT="34290" marB="34290"/>
                </a:tc>
                <a:tc>
                  <a:txBody>
                    <a:bodyPr/>
                    <a:lstStyle/>
                    <a:p>
                      <a:r>
                        <a:rPr lang="en-SG" sz="1100" dirty="0">
                          <a:solidFill>
                            <a:schemeClr val="tx1"/>
                          </a:solidFill>
                        </a:rPr>
                        <a:t>High</a:t>
                      </a:r>
                    </a:p>
                  </a:txBody>
                  <a:tcPr marL="68580" marR="68580" marT="34290" marB="34290"/>
                </a:tc>
                <a:extLst>
                  <a:ext uri="{0D108BD9-81ED-4DB2-BD59-A6C34878D82A}">
                    <a16:rowId xmlns:a16="http://schemas.microsoft.com/office/drawing/2014/main" val="36791905"/>
                  </a:ext>
                </a:extLst>
              </a:tr>
              <a:tr h="471739">
                <a:tc>
                  <a:txBody>
                    <a:bodyPr/>
                    <a:lstStyle/>
                    <a:p>
                      <a:r>
                        <a:rPr lang="en-SG" sz="1100" dirty="0">
                          <a:solidFill>
                            <a:schemeClr val="tx1"/>
                          </a:solidFill>
                        </a:rPr>
                        <a:t>54</a:t>
                      </a:r>
                    </a:p>
                  </a:txBody>
                  <a:tcPr marL="68580" marR="68580" marT="34290" marB="34290"/>
                </a:tc>
                <a:tc>
                  <a:txBody>
                    <a:bodyPr/>
                    <a:lstStyle/>
                    <a:p>
                      <a:r>
                        <a:rPr lang="en-SG" sz="1100">
                          <a:solidFill>
                            <a:schemeClr val="tx1"/>
                          </a:solidFill>
                        </a:rPr>
                        <a:t>298</a:t>
                      </a:r>
                      <a:endParaRPr lang="en-SG" sz="1100" dirty="0">
                        <a:solidFill>
                          <a:schemeClr val="tx1"/>
                        </a:solidFill>
                      </a:endParaRPr>
                    </a:p>
                  </a:txBody>
                  <a:tcPr marL="68580" marR="68580" marT="34290" marB="34290"/>
                </a:tc>
                <a:tc>
                  <a:txBody>
                    <a:bodyPr/>
                    <a:lstStyle/>
                    <a:p>
                      <a:r>
                        <a:rPr lang="en-SG" sz="1100" dirty="0">
                          <a:solidFill>
                            <a:schemeClr val="tx1"/>
                          </a:solidFill>
                        </a:rPr>
                        <a:t>Yes</a:t>
                      </a:r>
                    </a:p>
                    <a:p>
                      <a:endParaRPr lang="en-SG" sz="1100" dirty="0">
                        <a:solidFill>
                          <a:schemeClr val="tx1"/>
                        </a:solidFill>
                      </a:endParaRPr>
                    </a:p>
                  </a:txBody>
                  <a:tcPr marL="68580" marR="68580" marT="34290" marB="34290"/>
                </a:tc>
                <a:tc>
                  <a:txBody>
                    <a:bodyPr/>
                    <a:lstStyle/>
                    <a:p>
                      <a:r>
                        <a:rPr lang="en-SG" sz="1100" dirty="0">
                          <a:solidFill>
                            <a:schemeClr val="tx1"/>
                          </a:solidFill>
                        </a:rPr>
                        <a:t>Low</a:t>
                      </a:r>
                    </a:p>
                  </a:txBody>
                  <a:tcPr marL="68580" marR="68580" marT="34290" marB="34290"/>
                </a:tc>
                <a:extLst>
                  <a:ext uri="{0D108BD9-81ED-4DB2-BD59-A6C34878D82A}">
                    <a16:rowId xmlns:a16="http://schemas.microsoft.com/office/drawing/2014/main" val="243331249"/>
                  </a:ext>
                </a:extLst>
              </a:tr>
              <a:tr h="398715">
                <a:tc>
                  <a:txBody>
                    <a:bodyPr/>
                    <a:lstStyle/>
                    <a:p>
                      <a:r>
                        <a:rPr lang="en-SG" sz="1100" dirty="0">
                          <a:solidFill>
                            <a:schemeClr val="tx1"/>
                          </a:solidFill>
                        </a:rPr>
                        <a:t>65</a:t>
                      </a:r>
                    </a:p>
                  </a:txBody>
                  <a:tcPr marL="68580" marR="68580" marT="34290" marB="34290"/>
                </a:tc>
                <a:tc>
                  <a:txBody>
                    <a:bodyPr/>
                    <a:lstStyle/>
                    <a:p>
                      <a:r>
                        <a:rPr lang="en-SG" sz="1100" dirty="0">
                          <a:solidFill>
                            <a:srgbClr val="FF0000"/>
                          </a:solidFill>
                        </a:rPr>
                        <a:t>300</a:t>
                      </a:r>
                    </a:p>
                  </a:txBody>
                  <a:tcPr marL="68580" marR="68580" marT="34290" marB="34290"/>
                </a:tc>
                <a:tc>
                  <a:txBody>
                    <a:bodyPr/>
                    <a:lstStyle/>
                    <a:p>
                      <a:r>
                        <a:rPr lang="en-SG" sz="1100" dirty="0">
                          <a:solidFill>
                            <a:schemeClr val="tx1"/>
                          </a:solidFill>
                        </a:rPr>
                        <a:t>Yes</a:t>
                      </a:r>
                    </a:p>
                  </a:txBody>
                  <a:tcPr marL="68580" marR="68580" marT="34290" marB="34290"/>
                </a:tc>
                <a:tc>
                  <a:txBody>
                    <a:bodyPr/>
                    <a:lstStyle/>
                    <a:p>
                      <a:r>
                        <a:rPr lang="en-SG" sz="1100" dirty="0">
                          <a:solidFill>
                            <a:schemeClr val="tx1"/>
                          </a:solidFill>
                        </a:rPr>
                        <a:t>High</a:t>
                      </a:r>
                    </a:p>
                  </a:txBody>
                  <a:tcPr marL="68580" marR="68580" marT="34290" marB="34290"/>
                </a:tc>
                <a:extLst>
                  <a:ext uri="{0D108BD9-81ED-4DB2-BD59-A6C34878D82A}">
                    <a16:rowId xmlns:a16="http://schemas.microsoft.com/office/drawing/2014/main" val="4009879728"/>
                  </a:ext>
                </a:extLst>
              </a:tr>
              <a:tr h="471739">
                <a:tc>
                  <a:txBody>
                    <a:bodyPr/>
                    <a:lstStyle/>
                    <a:p>
                      <a:r>
                        <a:rPr lang="en-SG" sz="1100" dirty="0">
                          <a:solidFill>
                            <a:schemeClr val="tx1"/>
                          </a:solidFill>
                        </a:rPr>
                        <a:t>55</a:t>
                      </a:r>
                    </a:p>
                  </a:txBody>
                  <a:tcPr marL="68580" marR="68580" marT="34290" marB="34290"/>
                </a:tc>
                <a:tc>
                  <a:txBody>
                    <a:bodyPr/>
                    <a:lstStyle/>
                    <a:p>
                      <a:r>
                        <a:rPr lang="en-SG" sz="1100" dirty="0">
                          <a:solidFill>
                            <a:schemeClr val="tx1"/>
                          </a:solidFill>
                          <a:highlight>
                            <a:srgbClr val="FFFF00"/>
                          </a:highlight>
                        </a:rPr>
                        <a:t>172</a:t>
                      </a:r>
                    </a:p>
                  </a:txBody>
                  <a:tcPr marL="68580" marR="68580" marT="34290" marB="34290"/>
                </a:tc>
                <a:tc>
                  <a:txBody>
                    <a:bodyPr/>
                    <a:lstStyle/>
                    <a:p>
                      <a:r>
                        <a:rPr lang="en-SG" sz="1100" dirty="0">
                          <a:solidFill>
                            <a:schemeClr val="tx1"/>
                          </a:solidFill>
                          <a:highlight>
                            <a:srgbClr val="FFFF00"/>
                          </a:highlight>
                        </a:rPr>
                        <a:t>No</a:t>
                      </a:r>
                    </a:p>
                  </a:txBody>
                  <a:tcPr marL="68580" marR="68580" marT="34290" marB="34290"/>
                </a:tc>
                <a:tc>
                  <a:txBody>
                    <a:bodyPr/>
                    <a:lstStyle/>
                    <a:p>
                      <a:r>
                        <a:rPr lang="en-SG" sz="1100" dirty="0">
                          <a:solidFill>
                            <a:schemeClr val="tx1"/>
                          </a:solidFill>
                          <a:highlight>
                            <a:srgbClr val="FFFF00"/>
                          </a:highlight>
                        </a:rPr>
                        <a:t>Low</a:t>
                      </a:r>
                    </a:p>
                  </a:txBody>
                  <a:tcPr marL="68580" marR="68580" marT="34290" marB="34290"/>
                </a:tc>
                <a:extLst>
                  <a:ext uri="{0D108BD9-81ED-4DB2-BD59-A6C34878D82A}">
                    <a16:rowId xmlns:a16="http://schemas.microsoft.com/office/drawing/2014/main" val="269633334"/>
                  </a:ext>
                </a:extLst>
              </a:tr>
              <a:tr h="471739">
                <a:tc>
                  <a:txBody>
                    <a:bodyPr/>
                    <a:lstStyle/>
                    <a:p>
                      <a:r>
                        <a:rPr lang="en-SG" sz="1100" dirty="0">
                          <a:solidFill>
                            <a:schemeClr val="tx1"/>
                          </a:solidFill>
                        </a:rPr>
                        <a:t>45</a:t>
                      </a:r>
                    </a:p>
                  </a:txBody>
                  <a:tcPr marL="68580" marR="68580" marT="34290" marB="34290"/>
                </a:tc>
                <a:tc>
                  <a:txBody>
                    <a:bodyPr/>
                    <a:lstStyle/>
                    <a:p>
                      <a:r>
                        <a:rPr lang="en-SG" sz="1100" dirty="0">
                          <a:solidFill>
                            <a:schemeClr val="tx1"/>
                          </a:solidFill>
                          <a:highlight>
                            <a:srgbClr val="FFFF00"/>
                          </a:highlight>
                        </a:rPr>
                        <a:t>176</a:t>
                      </a:r>
                    </a:p>
                  </a:txBody>
                  <a:tcPr marL="68580" marR="68580" marT="34290" marB="34290"/>
                </a:tc>
                <a:tc>
                  <a:txBody>
                    <a:bodyPr/>
                    <a:lstStyle/>
                    <a:p>
                      <a:r>
                        <a:rPr lang="en-SG" sz="1100" dirty="0">
                          <a:solidFill>
                            <a:schemeClr val="tx1"/>
                          </a:solidFill>
                          <a:highlight>
                            <a:srgbClr val="FFFF00"/>
                          </a:highlight>
                        </a:rPr>
                        <a:t>No</a:t>
                      </a:r>
                    </a:p>
                  </a:txBody>
                  <a:tcPr marL="68580" marR="68580" marT="34290" marB="34290"/>
                </a:tc>
                <a:tc>
                  <a:txBody>
                    <a:bodyPr/>
                    <a:lstStyle/>
                    <a:p>
                      <a:r>
                        <a:rPr lang="en-SG" sz="1100" dirty="0">
                          <a:solidFill>
                            <a:schemeClr val="tx1"/>
                          </a:solidFill>
                          <a:highlight>
                            <a:srgbClr val="FFFF00"/>
                          </a:highlight>
                        </a:rPr>
                        <a:t>Low</a:t>
                      </a:r>
                    </a:p>
                  </a:txBody>
                  <a:tcPr marL="68580" marR="68580" marT="34290" marB="34290"/>
                </a:tc>
                <a:extLst>
                  <a:ext uri="{0D108BD9-81ED-4DB2-BD59-A6C34878D82A}">
                    <a16:rowId xmlns:a16="http://schemas.microsoft.com/office/drawing/2014/main" val="3879227386"/>
                  </a:ext>
                </a:extLst>
              </a:tr>
              <a:tr h="398715">
                <a:tc>
                  <a:txBody>
                    <a:bodyPr/>
                    <a:lstStyle/>
                    <a:p>
                      <a:r>
                        <a:rPr lang="en-SG" sz="1100" dirty="0">
                          <a:solidFill>
                            <a:schemeClr val="tx1"/>
                          </a:solidFill>
                        </a:rPr>
                        <a:t>76</a:t>
                      </a:r>
                    </a:p>
                  </a:txBody>
                  <a:tcPr marL="68580" marR="68580" marT="34290" marB="34290"/>
                </a:tc>
                <a:tc>
                  <a:txBody>
                    <a:bodyPr/>
                    <a:lstStyle/>
                    <a:p>
                      <a:r>
                        <a:rPr lang="en-SG" sz="1100" dirty="0">
                          <a:solidFill>
                            <a:srgbClr val="FF0000"/>
                          </a:solidFill>
                        </a:rPr>
                        <a:t>212</a:t>
                      </a:r>
                    </a:p>
                  </a:txBody>
                  <a:tcPr marL="68580" marR="68580" marT="34290" marB="34290"/>
                </a:tc>
                <a:tc>
                  <a:txBody>
                    <a:bodyPr/>
                    <a:lstStyle/>
                    <a:p>
                      <a:r>
                        <a:rPr lang="en-SG" sz="1100" dirty="0">
                          <a:solidFill>
                            <a:schemeClr val="tx1"/>
                          </a:solidFill>
                        </a:rPr>
                        <a:t>No</a:t>
                      </a:r>
                    </a:p>
                  </a:txBody>
                  <a:tcPr marL="68580" marR="68580" marT="34290" marB="34290"/>
                </a:tc>
                <a:tc>
                  <a:txBody>
                    <a:bodyPr/>
                    <a:lstStyle/>
                    <a:p>
                      <a:r>
                        <a:rPr lang="en-SG" sz="1100" dirty="0">
                          <a:solidFill>
                            <a:schemeClr val="tx1"/>
                          </a:solidFill>
                        </a:rPr>
                        <a:t>High</a:t>
                      </a:r>
                    </a:p>
                  </a:txBody>
                  <a:tcPr marL="68580" marR="68580" marT="34290" marB="34290"/>
                </a:tc>
                <a:extLst>
                  <a:ext uri="{0D108BD9-81ED-4DB2-BD59-A6C34878D82A}">
                    <a16:rowId xmlns:a16="http://schemas.microsoft.com/office/drawing/2014/main" val="1553094444"/>
                  </a:ext>
                </a:extLst>
              </a:tr>
              <a:tr h="398715">
                <a:tc>
                  <a:txBody>
                    <a:bodyPr/>
                    <a:lstStyle/>
                    <a:p>
                      <a:r>
                        <a:rPr lang="en-SG" sz="1100" dirty="0">
                          <a:solidFill>
                            <a:schemeClr val="tx1"/>
                          </a:solidFill>
                        </a:rPr>
                        <a:t>77</a:t>
                      </a:r>
                    </a:p>
                  </a:txBody>
                  <a:tcPr marL="68580" marR="68580" marT="34290" marB="34290"/>
                </a:tc>
                <a:tc>
                  <a:txBody>
                    <a:bodyPr/>
                    <a:lstStyle/>
                    <a:p>
                      <a:r>
                        <a:rPr lang="en-SG" sz="1100" dirty="0">
                          <a:solidFill>
                            <a:srgbClr val="FF0000"/>
                          </a:solidFill>
                        </a:rPr>
                        <a:t>281</a:t>
                      </a:r>
                    </a:p>
                  </a:txBody>
                  <a:tcPr marL="68580" marR="68580" marT="34290" marB="34290"/>
                </a:tc>
                <a:tc>
                  <a:txBody>
                    <a:bodyPr/>
                    <a:lstStyle/>
                    <a:p>
                      <a:r>
                        <a:rPr lang="en-SG" sz="1100" dirty="0">
                          <a:solidFill>
                            <a:schemeClr val="tx1"/>
                          </a:solidFill>
                        </a:rPr>
                        <a:t>Yes</a:t>
                      </a:r>
                    </a:p>
                  </a:txBody>
                  <a:tcPr marL="68580" marR="68580" marT="34290" marB="34290"/>
                </a:tc>
                <a:tc>
                  <a:txBody>
                    <a:bodyPr/>
                    <a:lstStyle/>
                    <a:p>
                      <a:r>
                        <a:rPr lang="en-SG" sz="1100" dirty="0">
                          <a:solidFill>
                            <a:schemeClr val="tx1"/>
                          </a:solidFill>
                        </a:rPr>
                        <a:t>High</a:t>
                      </a:r>
                    </a:p>
                  </a:txBody>
                  <a:tcPr marL="68580" marR="68580" marT="34290" marB="34290"/>
                </a:tc>
                <a:extLst>
                  <a:ext uri="{0D108BD9-81ED-4DB2-BD59-A6C34878D82A}">
                    <a16:rowId xmlns:a16="http://schemas.microsoft.com/office/drawing/2014/main" val="1721160970"/>
                  </a:ext>
                </a:extLst>
              </a:tr>
            </a:tbl>
          </a:graphicData>
        </a:graphic>
      </p:graphicFrame>
      <p:sp>
        <p:nvSpPr>
          <p:cNvPr id="12" name="TextBox 11">
            <a:extLst>
              <a:ext uri="{FF2B5EF4-FFF2-40B4-BE49-F238E27FC236}">
                <a16:creationId xmlns:a16="http://schemas.microsoft.com/office/drawing/2014/main" id="{291DCD78-48A4-4C40-A52A-3F38BDD14239}"/>
              </a:ext>
            </a:extLst>
          </p:cNvPr>
          <p:cNvSpPr txBox="1"/>
          <p:nvPr/>
        </p:nvSpPr>
        <p:spPr>
          <a:xfrm>
            <a:off x="3929004" y="1443256"/>
            <a:ext cx="4896944" cy="523220"/>
          </a:xfrm>
          <a:prstGeom prst="rect">
            <a:avLst/>
          </a:prstGeom>
          <a:noFill/>
        </p:spPr>
        <p:txBody>
          <a:bodyPr wrap="square" rtlCol="0">
            <a:spAutoFit/>
          </a:bodyPr>
          <a:lstStyle/>
          <a:p>
            <a:pPr marL="385763" indent="-385763">
              <a:buAutoNum type="alphaLcParenR"/>
            </a:pPr>
            <a:r>
              <a:rPr lang="en-SG" dirty="0"/>
              <a:t>Choles. &gt;=212 </a:t>
            </a:r>
            <a:r>
              <a:rPr lang="en-SG" dirty="0">
                <a:sym typeface="Wingdings" panose="05000000000000000000" pitchFamily="2" charset="2"/>
              </a:rPr>
              <a:t> 5 patients: 0.32 </a:t>
            </a:r>
            <a:endParaRPr lang="en-SG" dirty="0"/>
          </a:p>
          <a:p>
            <a:pPr marL="385763" indent="-385763">
              <a:buAutoNum type="alphaLcParenR"/>
            </a:pPr>
            <a:r>
              <a:rPr lang="en-SG" dirty="0">
                <a:highlight>
                  <a:srgbClr val="FFFF00"/>
                </a:highlight>
              </a:rPr>
              <a:t>Choles. &lt; 212</a:t>
            </a:r>
            <a:r>
              <a:rPr lang="en-SG" dirty="0">
                <a:highlight>
                  <a:srgbClr val="FFFF00"/>
                </a:highlight>
                <a:sym typeface="Wingdings" panose="05000000000000000000" pitchFamily="2" charset="2"/>
              </a:rPr>
              <a:t> 2 patients</a:t>
            </a:r>
            <a:endParaRPr lang="en-SG" dirty="0">
              <a:highlight>
                <a:srgbClr val="FFFF00"/>
              </a:highlight>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C807670-B9F9-4C98-B16A-61F375C6F717}"/>
                  </a:ext>
                </a:extLst>
              </p:cNvPr>
              <p:cNvSpPr txBox="1"/>
              <p:nvPr/>
            </p:nvSpPr>
            <p:spPr>
              <a:xfrm>
                <a:off x="4100364" y="3317327"/>
                <a:ext cx="4414987" cy="16242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𝐺𝑖𝑛𝑖</m:t>
                      </m:r>
                      <m:r>
                        <a:rPr lang="en-SG" sz="1500" i="1">
                          <a:latin typeface="Cambria Math" panose="02040503050406030204" pitchFamily="18" charset="0"/>
                        </a:rPr>
                        <m:t> </m:t>
                      </m:r>
                      <m:r>
                        <a:rPr lang="en-SG" sz="1500" i="1">
                          <a:latin typeface="Cambria Math" panose="02040503050406030204" pitchFamily="18" charset="0"/>
                        </a:rPr>
                        <m:t>𝐼𝑚𝑝𝑢𝑟𝑖𝑡𝑦</m:t>
                      </m:r>
                      <m:r>
                        <a:rPr lang="en-SG" sz="1500" i="1">
                          <a:latin typeface="Cambria Math" panose="02040503050406030204" pitchFamily="18" charset="0"/>
                        </a:rPr>
                        <m:t>=1−</m:t>
                      </m:r>
                      <m:nary>
                        <m:naryPr>
                          <m:chr m:val="∑"/>
                          <m:ctrlPr>
                            <a:rPr lang="en-SG" sz="1500" i="1">
                              <a:latin typeface="Cambria Math" panose="02040503050406030204" pitchFamily="18" charset="0"/>
                            </a:rPr>
                          </m:ctrlPr>
                        </m:naryPr>
                        <m:sub>
                          <m:r>
                            <m:rPr>
                              <m:brk m:alnAt="23"/>
                            </m:rPr>
                            <a:rPr lang="en-SG" sz="1500" i="1">
                              <a:latin typeface="Cambria Math" panose="02040503050406030204" pitchFamily="18" charset="0"/>
                            </a:rPr>
                            <m:t>𝑖</m:t>
                          </m:r>
                          <m:r>
                            <a:rPr lang="en-SG" sz="1500" i="1">
                              <a:latin typeface="Cambria Math" panose="02040503050406030204" pitchFamily="18" charset="0"/>
                            </a:rPr>
                            <m:t>=1</m:t>
                          </m:r>
                        </m:sub>
                        <m:sup>
                          <m:r>
                            <a:rPr lang="en-SG" sz="1500" i="1">
                              <a:latin typeface="Cambria Math" panose="02040503050406030204" pitchFamily="18" charset="0"/>
                            </a:rPr>
                            <m:t>𝐶</m:t>
                          </m:r>
                        </m:sup>
                        <m:e>
                          <m:sSup>
                            <m:sSupPr>
                              <m:ctrlPr>
                                <a:rPr lang="en-SG" sz="1500" i="1">
                                  <a:latin typeface="Cambria Math" panose="02040503050406030204" pitchFamily="18" charset="0"/>
                                </a:rPr>
                              </m:ctrlPr>
                            </m:sSupPr>
                            <m:e>
                              <m:sSub>
                                <m:sSubPr>
                                  <m:ctrlPr>
                                    <a:rPr lang="en-SG" sz="1500" i="1">
                                      <a:latin typeface="Cambria Math" panose="02040503050406030204" pitchFamily="18" charset="0"/>
                                    </a:rPr>
                                  </m:ctrlPr>
                                </m:sSubPr>
                                <m:e>
                                  <m:r>
                                    <a:rPr lang="en-SG" sz="1500" i="1">
                                      <a:latin typeface="Cambria Math" panose="02040503050406030204" pitchFamily="18" charset="0"/>
                                    </a:rPr>
                                    <m:t>(</m:t>
                                  </m:r>
                                  <m:r>
                                    <a:rPr lang="en-SG" sz="1500" i="1">
                                      <a:latin typeface="Cambria Math" panose="02040503050406030204" pitchFamily="18" charset="0"/>
                                    </a:rPr>
                                    <m:t>𝑝</m:t>
                                  </m:r>
                                </m:e>
                                <m:sub>
                                  <m:r>
                                    <a:rPr lang="en-SG" sz="1500" i="1">
                                      <a:latin typeface="Cambria Math" panose="02040503050406030204" pitchFamily="18" charset="0"/>
                                    </a:rPr>
                                    <m:t>𝑖</m:t>
                                  </m:r>
                                </m:sub>
                              </m:sSub>
                              <m:r>
                                <a:rPr lang="en-SG" sz="1500" i="1">
                                  <a:latin typeface="Cambria Math" panose="02040503050406030204" pitchFamily="18" charset="0"/>
                                </a:rPr>
                                <m:t>)</m:t>
                              </m:r>
                            </m:e>
                            <m:sup>
                              <m:r>
                                <a:rPr lang="en-SG" sz="1500" i="1">
                                  <a:latin typeface="Cambria Math" panose="02040503050406030204" pitchFamily="18" charset="0"/>
                                </a:rPr>
                                <m:t>2</m:t>
                              </m:r>
                            </m:sup>
                          </m:sSup>
                        </m:e>
                      </m:nary>
                    </m:oMath>
                  </m:oMathPara>
                </a14:m>
                <a:endParaRPr lang="en-SG" sz="15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=1 −</m:t>
                      </m:r>
                      <m:d>
                        <m:dPr>
                          <m:ctrlPr>
                            <a:rPr lang="en-SG" sz="1500" i="1">
                              <a:latin typeface="Cambria Math" panose="02040503050406030204" pitchFamily="18" charset="0"/>
                            </a:rPr>
                          </m:ctrlPr>
                        </m:dPr>
                        <m:e>
                          <m:sSup>
                            <m:sSupPr>
                              <m:ctrlPr>
                                <a:rPr lang="en-SG" sz="1500" i="1">
                                  <a:latin typeface="Cambria Math" panose="02040503050406030204" pitchFamily="18" charset="0"/>
                                </a:rPr>
                              </m:ctrlPr>
                            </m:sSupPr>
                            <m:e>
                              <m:d>
                                <m:dPr>
                                  <m:ctrlPr>
                                    <a:rPr lang="en-SG" sz="1500" i="1">
                                      <a:latin typeface="Cambria Math" panose="02040503050406030204" pitchFamily="18" charset="0"/>
                                    </a:rPr>
                                  </m:ctrlPr>
                                </m:dPr>
                                <m:e>
                                  <m:f>
                                    <m:fPr>
                                      <m:ctrlPr>
                                        <a:rPr lang="en-SG" sz="1500" i="1">
                                          <a:latin typeface="Cambria Math" panose="02040503050406030204" pitchFamily="18" charset="0"/>
                                        </a:rPr>
                                      </m:ctrlPr>
                                    </m:fPr>
                                    <m:num>
                                      <m:r>
                                        <a:rPr lang="en-SG" sz="1500" i="1">
                                          <a:latin typeface="Cambria Math" panose="02040503050406030204" pitchFamily="18" charset="0"/>
                                        </a:rPr>
                                        <m:t>0</m:t>
                                      </m:r>
                                    </m:num>
                                    <m:den>
                                      <m:r>
                                        <a:rPr lang="en-SG" sz="1500" i="1">
                                          <a:latin typeface="Cambria Math" panose="02040503050406030204" pitchFamily="18" charset="0"/>
                                        </a:rPr>
                                        <m:t>2</m:t>
                                      </m:r>
                                    </m:den>
                                  </m:f>
                                </m:e>
                              </m:d>
                            </m:e>
                            <m:sup>
                              <m:r>
                                <a:rPr lang="en-SG" sz="1500" i="1">
                                  <a:latin typeface="Cambria Math" panose="02040503050406030204" pitchFamily="18" charset="0"/>
                                </a:rPr>
                                <m:t>2</m:t>
                              </m:r>
                            </m:sup>
                          </m:sSup>
                          <m:r>
                            <a:rPr lang="en-SG" sz="1500" i="1">
                              <a:latin typeface="Cambria Math" panose="02040503050406030204" pitchFamily="18" charset="0"/>
                            </a:rPr>
                            <m:t>+</m:t>
                          </m:r>
                          <m:sSup>
                            <m:sSupPr>
                              <m:ctrlPr>
                                <a:rPr lang="en-SG" sz="1500" i="1">
                                  <a:latin typeface="Cambria Math" panose="02040503050406030204" pitchFamily="18" charset="0"/>
                                </a:rPr>
                              </m:ctrlPr>
                            </m:sSupPr>
                            <m:e>
                              <m:d>
                                <m:dPr>
                                  <m:ctrlPr>
                                    <a:rPr lang="en-SG" sz="1500" i="1">
                                      <a:latin typeface="Cambria Math" panose="02040503050406030204" pitchFamily="18" charset="0"/>
                                    </a:rPr>
                                  </m:ctrlPr>
                                </m:dPr>
                                <m:e>
                                  <m:f>
                                    <m:fPr>
                                      <m:ctrlPr>
                                        <a:rPr lang="en-SG" sz="1500" i="1">
                                          <a:latin typeface="Cambria Math" panose="02040503050406030204" pitchFamily="18" charset="0"/>
                                        </a:rPr>
                                      </m:ctrlPr>
                                    </m:fPr>
                                    <m:num>
                                      <m:r>
                                        <a:rPr lang="en-SG" sz="1500" i="1">
                                          <a:latin typeface="Cambria Math" panose="02040503050406030204" pitchFamily="18" charset="0"/>
                                        </a:rPr>
                                        <m:t>2</m:t>
                                      </m:r>
                                    </m:num>
                                    <m:den>
                                      <m:r>
                                        <a:rPr lang="en-SG" sz="1500" i="1">
                                          <a:latin typeface="Cambria Math" panose="02040503050406030204" pitchFamily="18" charset="0"/>
                                        </a:rPr>
                                        <m:t>2</m:t>
                                      </m:r>
                                    </m:den>
                                  </m:f>
                                </m:e>
                              </m:d>
                            </m:e>
                            <m:sup>
                              <m:r>
                                <a:rPr lang="en-SG" sz="1500" i="1">
                                  <a:latin typeface="Cambria Math" panose="02040503050406030204" pitchFamily="18" charset="0"/>
                                </a:rPr>
                                <m:t>2</m:t>
                              </m:r>
                            </m:sup>
                          </m:sSup>
                        </m:e>
                      </m:d>
                    </m:oMath>
                  </m:oMathPara>
                </a14:m>
                <a:endParaRPr lang="en-SG" sz="1500" dirty="0"/>
              </a:p>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=0</m:t>
                      </m:r>
                    </m:oMath>
                  </m:oMathPara>
                </a14:m>
                <a:endParaRPr lang="en-SG" sz="1500" dirty="0"/>
              </a:p>
            </p:txBody>
          </p:sp>
        </mc:Choice>
        <mc:Fallback xmlns="">
          <p:sp>
            <p:nvSpPr>
              <p:cNvPr id="13" name="TextBox 12">
                <a:extLst>
                  <a:ext uri="{FF2B5EF4-FFF2-40B4-BE49-F238E27FC236}">
                    <a16:creationId xmlns:a16="http://schemas.microsoft.com/office/drawing/2014/main" id="{1C807670-B9F9-4C98-B16A-61F375C6F717}"/>
                  </a:ext>
                </a:extLst>
              </p:cNvPr>
              <p:cNvSpPr txBox="1">
                <a:spLocks noRot="1" noChangeAspect="1" noMove="1" noResize="1" noEditPoints="1" noAdjustHandles="1" noChangeArrowheads="1" noChangeShapeType="1" noTextEdit="1"/>
              </p:cNvSpPr>
              <p:nvPr/>
            </p:nvSpPr>
            <p:spPr>
              <a:xfrm>
                <a:off x="4100364" y="3317327"/>
                <a:ext cx="4414987" cy="1624227"/>
              </a:xfrm>
              <a:prstGeom prst="rect">
                <a:avLst/>
              </a:prstGeom>
              <a:blipFill>
                <a:blip r:embed="rId4"/>
                <a:stretch>
                  <a:fillRect b="-375"/>
                </a:stretch>
              </a:blipFill>
            </p:spPr>
            <p:txBody>
              <a:bodyPr/>
              <a:lstStyle/>
              <a:p>
                <a:r>
                  <a:rPr lang="en-SG">
                    <a:noFill/>
                  </a:rPr>
                  <a:t> </a:t>
                </a:r>
              </a:p>
            </p:txBody>
          </p:sp>
        </mc:Fallback>
      </mc:AlternateContent>
      <p:sp>
        <p:nvSpPr>
          <p:cNvPr id="14" name="TextBox 13">
            <a:extLst>
              <a:ext uri="{FF2B5EF4-FFF2-40B4-BE49-F238E27FC236}">
                <a16:creationId xmlns:a16="http://schemas.microsoft.com/office/drawing/2014/main" id="{081DDB78-E86A-40B0-A9CA-7B5935B42472}"/>
              </a:ext>
            </a:extLst>
          </p:cNvPr>
          <p:cNvSpPr txBox="1"/>
          <p:nvPr/>
        </p:nvSpPr>
        <p:spPr>
          <a:xfrm>
            <a:off x="3929004" y="2420235"/>
            <a:ext cx="4896944" cy="523220"/>
          </a:xfrm>
          <a:prstGeom prst="rect">
            <a:avLst/>
          </a:prstGeom>
          <a:noFill/>
        </p:spPr>
        <p:txBody>
          <a:bodyPr wrap="square" rtlCol="0">
            <a:spAutoFit/>
          </a:bodyPr>
          <a:lstStyle/>
          <a:p>
            <a:pPr marL="385763" indent="-385763">
              <a:buAutoNum type="alphaLcParenR"/>
            </a:pPr>
            <a:r>
              <a:rPr lang="en-SG" dirty="0"/>
              <a:t>(</a:t>
            </a:r>
            <a:r>
              <a:rPr lang="en-SG" dirty="0" err="1"/>
              <a:t>i</a:t>
            </a:r>
            <a:r>
              <a:rPr lang="en-SG" dirty="0"/>
              <a:t>)  Choles.&lt;212 &amp; High Risk: 0/2</a:t>
            </a:r>
          </a:p>
          <a:p>
            <a:r>
              <a:rPr lang="en-SG" dirty="0"/>
              <a:t>        (ii) Choles.&lt;212 &amp; Low Risk: 2/2</a:t>
            </a:r>
          </a:p>
        </p:txBody>
      </p:sp>
      <p:sp>
        <p:nvSpPr>
          <p:cNvPr id="11" name="Rectangle 10">
            <a:extLst>
              <a:ext uri="{FF2B5EF4-FFF2-40B4-BE49-F238E27FC236}">
                <a16:creationId xmlns:a16="http://schemas.microsoft.com/office/drawing/2014/main" id="{83F7BC0E-2D84-493D-87A2-5A19DF739996}"/>
              </a:ext>
            </a:extLst>
          </p:cNvPr>
          <p:cNvSpPr/>
          <p:nvPr/>
        </p:nvSpPr>
        <p:spPr>
          <a:xfrm>
            <a:off x="503048" y="1443256"/>
            <a:ext cx="636540" cy="359785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5" name="Rectangle 14">
            <a:extLst>
              <a:ext uri="{FF2B5EF4-FFF2-40B4-BE49-F238E27FC236}">
                <a16:creationId xmlns:a16="http://schemas.microsoft.com/office/drawing/2014/main" id="{CB9BA75D-77E9-4BA2-A71A-B742B2A75925}"/>
              </a:ext>
            </a:extLst>
          </p:cNvPr>
          <p:cNvSpPr/>
          <p:nvPr/>
        </p:nvSpPr>
        <p:spPr>
          <a:xfrm>
            <a:off x="2049511" y="1443256"/>
            <a:ext cx="798050" cy="359785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6" name="Rectangle 15">
            <a:extLst>
              <a:ext uri="{FF2B5EF4-FFF2-40B4-BE49-F238E27FC236}">
                <a16:creationId xmlns:a16="http://schemas.microsoft.com/office/drawing/2014/main" id="{66DF2502-7E61-4C9A-80D8-A36C6A6B2BE5}"/>
              </a:ext>
            </a:extLst>
          </p:cNvPr>
          <p:cNvSpPr/>
          <p:nvPr/>
        </p:nvSpPr>
        <p:spPr>
          <a:xfrm>
            <a:off x="503048" y="1443256"/>
            <a:ext cx="636540" cy="359785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3438000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C6C2BB-1BB0-C970-3895-1C34426734AF}"/>
              </a:ext>
            </a:extLst>
          </p:cNvPr>
          <p:cNvPicPr>
            <a:picLocks noChangeAspect="1"/>
          </p:cNvPicPr>
          <p:nvPr/>
        </p:nvPicPr>
        <p:blipFill>
          <a:blip r:embed="rId3"/>
          <a:stretch>
            <a:fillRect/>
          </a:stretch>
        </p:blipFill>
        <p:spPr>
          <a:xfrm>
            <a:off x="0" y="1"/>
            <a:ext cx="9144000" cy="1208489"/>
          </a:xfrm>
          <a:prstGeom prst="rect">
            <a:avLst/>
          </a:prstGeom>
        </p:spPr>
      </p:pic>
      <p:sp>
        <p:nvSpPr>
          <p:cNvPr id="26" name="TextBox 25"/>
          <p:cNvSpPr txBox="1"/>
          <p:nvPr/>
        </p:nvSpPr>
        <p:spPr>
          <a:xfrm>
            <a:off x="578118" y="381660"/>
            <a:ext cx="7426295" cy="507831"/>
          </a:xfrm>
          <a:prstGeom prst="rect">
            <a:avLst/>
          </a:prstGeom>
          <a:noFill/>
        </p:spPr>
        <p:txBody>
          <a:bodyPr wrap="square" rtlCol="0">
            <a:spAutoFit/>
          </a:bodyPr>
          <a:lstStyle/>
          <a:p>
            <a:r>
              <a:rPr lang="en-SG" sz="2700" b="1" dirty="0">
                <a:solidFill>
                  <a:schemeClr val="bg1"/>
                </a:solidFill>
              </a:rPr>
              <a:t>Calculate Gini Impurity for Cholesterol </a:t>
            </a:r>
            <a:r>
              <a:rPr lang="en-US" sz="2700" b="1" dirty="0">
                <a:solidFill>
                  <a:schemeClr val="bg1"/>
                </a:solidFill>
                <a:latin typeface="Arial" panose="020B0604020202020204" pitchFamily="34" charset="0"/>
                <a:cs typeface="Arial" panose="020B0604020202020204" pitchFamily="34" charset="0"/>
              </a:rPr>
              <a:t> </a:t>
            </a:r>
          </a:p>
        </p:txBody>
      </p:sp>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22</a:t>
            </a:fld>
            <a:endParaRPr lang="en-US"/>
          </a:p>
        </p:txBody>
      </p:sp>
      <p:graphicFrame>
        <p:nvGraphicFramePr>
          <p:cNvPr id="10" name="Table 4">
            <a:extLst>
              <a:ext uri="{FF2B5EF4-FFF2-40B4-BE49-F238E27FC236}">
                <a16:creationId xmlns:a16="http://schemas.microsoft.com/office/drawing/2014/main" id="{65AC0FB7-3AA1-40BD-9F3E-AE466B8DD4E6}"/>
              </a:ext>
            </a:extLst>
          </p:cNvPr>
          <p:cNvGraphicFramePr>
            <a:graphicFrameLocks noGrp="1"/>
          </p:cNvGraphicFramePr>
          <p:nvPr/>
        </p:nvGraphicFramePr>
        <p:xfrm>
          <a:off x="503048" y="1443256"/>
          <a:ext cx="3127897" cy="3481816"/>
        </p:xfrm>
        <a:graphic>
          <a:graphicData uri="http://schemas.openxmlformats.org/drawingml/2006/table">
            <a:tbl>
              <a:tblPr firstRow="1" bandRow="1">
                <a:tableStyleId>{5C22544A-7EE6-4342-B048-85BDC9FD1C3A}</a:tableStyleId>
              </a:tblPr>
              <a:tblGrid>
                <a:gridCol w="619685">
                  <a:extLst>
                    <a:ext uri="{9D8B030D-6E8A-4147-A177-3AD203B41FA5}">
                      <a16:colId xmlns:a16="http://schemas.microsoft.com/office/drawing/2014/main" val="3097140085"/>
                    </a:ext>
                  </a:extLst>
                </a:gridCol>
                <a:gridCol w="944264">
                  <a:extLst>
                    <a:ext uri="{9D8B030D-6E8A-4147-A177-3AD203B41FA5}">
                      <a16:colId xmlns:a16="http://schemas.microsoft.com/office/drawing/2014/main" val="679464674"/>
                    </a:ext>
                  </a:extLst>
                </a:gridCol>
                <a:gridCol w="781974">
                  <a:extLst>
                    <a:ext uri="{9D8B030D-6E8A-4147-A177-3AD203B41FA5}">
                      <a16:colId xmlns:a16="http://schemas.microsoft.com/office/drawing/2014/main" val="2843509227"/>
                    </a:ext>
                  </a:extLst>
                </a:gridCol>
                <a:gridCol w="781974">
                  <a:extLst>
                    <a:ext uri="{9D8B030D-6E8A-4147-A177-3AD203B41FA5}">
                      <a16:colId xmlns:a16="http://schemas.microsoft.com/office/drawing/2014/main" val="831552838"/>
                    </a:ext>
                  </a:extLst>
                </a:gridCol>
              </a:tblGrid>
              <a:tr h="471739">
                <a:tc>
                  <a:txBody>
                    <a:bodyPr/>
                    <a:lstStyle/>
                    <a:p>
                      <a:r>
                        <a:rPr lang="en-SG" sz="1100" dirty="0"/>
                        <a:t>Age</a:t>
                      </a:r>
                    </a:p>
                  </a:txBody>
                  <a:tcPr marL="68580" marR="68580" marT="34290" marB="34290"/>
                </a:tc>
                <a:tc>
                  <a:txBody>
                    <a:bodyPr/>
                    <a:lstStyle/>
                    <a:p>
                      <a:r>
                        <a:rPr lang="en-SG" sz="1100" dirty="0">
                          <a:solidFill>
                            <a:schemeClr val="bg1"/>
                          </a:solidFill>
                        </a:rPr>
                        <a:t>Cholesterol </a:t>
                      </a:r>
                    </a:p>
                  </a:txBody>
                  <a:tcPr marL="68580" marR="68580" marT="34290" marB="34290"/>
                </a:tc>
                <a:tc>
                  <a:txBody>
                    <a:bodyPr/>
                    <a:lstStyle/>
                    <a:p>
                      <a:r>
                        <a:rPr lang="en-SG" sz="1100" dirty="0">
                          <a:solidFill>
                            <a:schemeClr val="bg1"/>
                          </a:solidFill>
                        </a:rPr>
                        <a:t>Smoking</a:t>
                      </a:r>
                    </a:p>
                  </a:txBody>
                  <a:tcPr marL="68580" marR="68580" marT="34290" marB="34290"/>
                </a:tc>
                <a:tc>
                  <a:txBody>
                    <a:bodyPr/>
                    <a:lstStyle/>
                    <a:p>
                      <a:r>
                        <a:rPr lang="en-SG" sz="1100" dirty="0"/>
                        <a:t>Risk of AAA</a:t>
                      </a:r>
                    </a:p>
                  </a:txBody>
                  <a:tcPr marL="68580" marR="68580" marT="34290" marB="34290"/>
                </a:tc>
                <a:extLst>
                  <a:ext uri="{0D108BD9-81ED-4DB2-BD59-A6C34878D82A}">
                    <a16:rowId xmlns:a16="http://schemas.microsoft.com/office/drawing/2014/main" val="1118550467"/>
                  </a:ext>
                </a:extLst>
              </a:tr>
              <a:tr h="398715">
                <a:tc>
                  <a:txBody>
                    <a:bodyPr/>
                    <a:lstStyle/>
                    <a:p>
                      <a:r>
                        <a:rPr lang="en-SG" sz="1100" dirty="0">
                          <a:solidFill>
                            <a:schemeClr val="tx1"/>
                          </a:solidFill>
                        </a:rPr>
                        <a:t>40</a:t>
                      </a:r>
                    </a:p>
                  </a:txBody>
                  <a:tcPr marL="68580" marR="68580" marT="34290" marB="34290"/>
                </a:tc>
                <a:tc>
                  <a:txBody>
                    <a:bodyPr/>
                    <a:lstStyle/>
                    <a:p>
                      <a:r>
                        <a:rPr lang="en-SG" sz="1100" dirty="0">
                          <a:solidFill>
                            <a:schemeClr val="tx1"/>
                          </a:solidFill>
                        </a:rPr>
                        <a:t>289</a:t>
                      </a:r>
                    </a:p>
                  </a:txBody>
                  <a:tcPr marL="68580" marR="68580" marT="34290" marB="34290"/>
                </a:tc>
                <a:tc>
                  <a:txBody>
                    <a:bodyPr/>
                    <a:lstStyle/>
                    <a:p>
                      <a:r>
                        <a:rPr lang="en-SG" sz="1100" dirty="0">
                          <a:solidFill>
                            <a:schemeClr val="tx1"/>
                          </a:solidFill>
                        </a:rPr>
                        <a:t>Yes</a:t>
                      </a:r>
                    </a:p>
                  </a:txBody>
                  <a:tcPr marL="68580" marR="68580" marT="34290" marB="34290"/>
                </a:tc>
                <a:tc>
                  <a:txBody>
                    <a:bodyPr/>
                    <a:lstStyle/>
                    <a:p>
                      <a:r>
                        <a:rPr lang="en-SG" sz="1100" dirty="0"/>
                        <a:t>High</a:t>
                      </a:r>
                    </a:p>
                  </a:txBody>
                  <a:tcPr marL="68580" marR="68580" marT="34290" marB="34290"/>
                </a:tc>
                <a:extLst>
                  <a:ext uri="{0D108BD9-81ED-4DB2-BD59-A6C34878D82A}">
                    <a16:rowId xmlns:a16="http://schemas.microsoft.com/office/drawing/2014/main" val="36791905"/>
                  </a:ext>
                </a:extLst>
              </a:tr>
              <a:tr h="471739">
                <a:tc>
                  <a:txBody>
                    <a:bodyPr/>
                    <a:lstStyle/>
                    <a:p>
                      <a:r>
                        <a:rPr lang="en-SG" sz="1100" dirty="0">
                          <a:solidFill>
                            <a:schemeClr val="tx1"/>
                          </a:solidFill>
                        </a:rPr>
                        <a:t>54</a:t>
                      </a:r>
                    </a:p>
                  </a:txBody>
                  <a:tcPr marL="68580" marR="68580" marT="34290" marB="34290"/>
                </a:tc>
                <a:tc>
                  <a:txBody>
                    <a:bodyPr/>
                    <a:lstStyle/>
                    <a:p>
                      <a:r>
                        <a:rPr lang="en-SG" sz="1100" dirty="0">
                          <a:solidFill>
                            <a:schemeClr val="tx1"/>
                          </a:solidFill>
                        </a:rPr>
                        <a:t>298</a:t>
                      </a:r>
                    </a:p>
                  </a:txBody>
                  <a:tcPr marL="68580" marR="68580" marT="34290" marB="34290"/>
                </a:tc>
                <a:tc>
                  <a:txBody>
                    <a:bodyPr/>
                    <a:lstStyle/>
                    <a:p>
                      <a:r>
                        <a:rPr lang="en-SG" sz="1100" dirty="0">
                          <a:solidFill>
                            <a:schemeClr val="tx1"/>
                          </a:solidFill>
                        </a:rPr>
                        <a:t>Yes</a:t>
                      </a:r>
                    </a:p>
                    <a:p>
                      <a:endParaRPr lang="en-SG" sz="1100" dirty="0">
                        <a:solidFill>
                          <a:schemeClr val="tx1"/>
                        </a:solidFill>
                      </a:endParaRPr>
                    </a:p>
                  </a:txBody>
                  <a:tcPr marL="68580" marR="68580" marT="34290" marB="34290"/>
                </a:tc>
                <a:tc>
                  <a:txBody>
                    <a:bodyPr/>
                    <a:lstStyle/>
                    <a:p>
                      <a:r>
                        <a:rPr lang="en-SG" sz="1100" dirty="0"/>
                        <a:t>Low</a:t>
                      </a:r>
                    </a:p>
                  </a:txBody>
                  <a:tcPr marL="68580" marR="68580" marT="34290" marB="34290"/>
                </a:tc>
                <a:extLst>
                  <a:ext uri="{0D108BD9-81ED-4DB2-BD59-A6C34878D82A}">
                    <a16:rowId xmlns:a16="http://schemas.microsoft.com/office/drawing/2014/main" val="243331249"/>
                  </a:ext>
                </a:extLst>
              </a:tr>
              <a:tr h="398715">
                <a:tc>
                  <a:txBody>
                    <a:bodyPr/>
                    <a:lstStyle/>
                    <a:p>
                      <a:r>
                        <a:rPr lang="en-SG" sz="1100" dirty="0">
                          <a:solidFill>
                            <a:srgbClr val="FF0000"/>
                          </a:solidFill>
                        </a:rPr>
                        <a:t>65</a:t>
                      </a:r>
                    </a:p>
                  </a:txBody>
                  <a:tcPr marL="68580" marR="68580" marT="34290" marB="34290"/>
                </a:tc>
                <a:tc>
                  <a:txBody>
                    <a:bodyPr/>
                    <a:lstStyle/>
                    <a:p>
                      <a:r>
                        <a:rPr lang="en-SG" sz="1100" dirty="0">
                          <a:solidFill>
                            <a:schemeClr val="tx1"/>
                          </a:solidFill>
                        </a:rPr>
                        <a:t>300</a:t>
                      </a:r>
                    </a:p>
                  </a:txBody>
                  <a:tcPr marL="68580" marR="68580" marT="34290" marB="34290"/>
                </a:tc>
                <a:tc>
                  <a:txBody>
                    <a:bodyPr/>
                    <a:lstStyle/>
                    <a:p>
                      <a:r>
                        <a:rPr lang="en-SG" sz="1100" dirty="0">
                          <a:solidFill>
                            <a:schemeClr val="tx1"/>
                          </a:solidFill>
                        </a:rPr>
                        <a:t>Yes</a:t>
                      </a:r>
                    </a:p>
                  </a:txBody>
                  <a:tcPr marL="68580" marR="68580" marT="34290" marB="34290"/>
                </a:tc>
                <a:tc>
                  <a:txBody>
                    <a:bodyPr/>
                    <a:lstStyle/>
                    <a:p>
                      <a:r>
                        <a:rPr lang="en-SG" sz="1100" dirty="0"/>
                        <a:t>High</a:t>
                      </a:r>
                    </a:p>
                  </a:txBody>
                  <a:tcPr marL="68580" marR="68580" marT="34290" marB="34290"/>
                </a:tc>
                <a:extLst>
                  <a:ext uri="{0D108BD9-81ED-4DB2-BD59-A6C34878D82A}">
                    <a16:rowId xmlns:a16="http://schemas.microsoft.com/office/drawing/2014/main" val="4009879728"/>
                  </a:ext>
                </a:extLst>
              </a:tr>
              <a:tr h="471739">
                <a:tc>
                  <a:txBody>
                    <a:bodyPr/>
                    <a:lstStyle/>
                    <a:p>
                      <a:r>
                        <a:rPr lang="en-SG" sz="1100" dirty="0">
                          <a:solidFill>
                            <a:srgbClr val="FF0000"/>
                          </a:solidFill>
                        </a:rPr>
                        <a:t>55</a:t>
                      </a:r>
                    </a:p>
                  </a:txBody>
                  <a:tcPr marL="68580" marR="68580" marT="34290" marB="34290"/>
                </a:tc>
                <a:tc>
                  <a:txBody>
                    <a:bodyPr/>
                    <a:lstStyle/>
                    <a:p>
                      <a:r>
                        <a:rPr lang="en-SG" sz="1100" dirty="0">
                          <a:solidFill>
                            <a:schemeClr val="tx1"/>
                          </a:solidFill>
                        </a:rPr>
                        <a:t>172</a:t>
                      </a:r>
                    </a:p>
                  </a:txBody>
                  <a:tcPr marL="68580" marR="68580" marT="34290" marB="34290"/>
                </a:tc>
                <a:tc>
                  <a:txBody>
                    <a:bodyPr/>
                    <a:lstStyle/>
                    <a:p>
                      <a:r>
                        <a:rPr lang="en-SG" sz="1100" dirty="0">
                          <a:solidFill>
                            <a:schemeClr val="tx1"/>
                          </a:solidFill>
                        </a:rPr>
                        <a:t>No</a:t>
                      </a:r>
                    </a:p>
                  </a:txBody>
                  <a:tcPr marL="68580" marR="68580" marT="34290" marB="34290"/>
                </a:tc>
                <a:tc>
                  <a:txBody>
                    <a:bodyPr/>
                    <a:lstStyle/>
                    <a:p>
                      <a:r>
                        <a:rPr lang="en-SG" sz="1100" dirty="0"/>
                        <a:t>Low</a:t>
                      </a:r>
                    </a:p>
                  </a:txBody>
                  <a:tcPr marL="68580" marR="68580" marT="34290" marB="34290"/>
                </a:tc>
                <a:extLst>
                  <a:ext uri="{0D108BD9-81ED-4DB2-BD59-A6C34878D82A}">
                    <a16:rowId xmlns:a16="http://schemas.microsoft.com/office/drawing/2014/main" val="269633334"/>
                  </a:ext>
                </a:extLst>
              </a:tr>
              <a:tr h="471739">
                <a:tc>
                  <a:txBody>
                    <a:bodyPr/>
                    <a:lstStyle/>
                    <a:p>
                      <a:r>
                        <a:rPr lang="en-SG" sz="1100" dirty="0">
                          <a:solidFill>
                            <a:schemeClr val="tx1"/>
                          </a:solidFill>
                        </a:rPr>
                        <a:t>45</a:t>
                      </a:r>
                    </a:p>
                  </a:txBody>
                  <a:tcPr marL="68580" marR="68580" marT="34290" marB="34290"/>
                </a:tc>
                <a:tc>
                  <a:txBody>
                    <a:bodyPr/>
                    <a:lstStyle/>
                    <a:p>
                      <a:r>
                        <a:rPr lang="en-SG" sz="1100" dirty="0">
                          <a:solidFill>
                            <a:schemeClr val="tx1"/>
                          </a:solidFill>
                        </a:rPr>
                        <a:t>176</a:t>
                      </a:r>
                    </a:p>
                  </a:txBody>
                  <a:tcPr marL="68580" marR="68580" marT="34290" marB="34290"/>
                </a:tc>
                <a:tc>
                  <a:txBody>
                    <a:bodyPr/>
                    <a:lstStyle/>
                    <a:p>
                      <a:r>
                        <a:rPr lang="en-SG" sz="1100" dirty="0">
                          <a:solidFill>
                            <a:schemeClr val="tx1"/>
                          </a:solidFill>
                        </a:rPr>
                        <a:t>No</a:t>
                      </a:r>
                    </a:p>
                  </a:txBody>
                  <a:tcPr marL="68580" marR="68580" marT="34290" marB="34290"/>
                </a:tc>
                <a:tc>
                  <a:txBody>
                    <a:bodyPr/>
                    <a:lstStyle/>
                    <a:p>
                      <a:r>
                        <a:rPr lang="en-SG" sz="1100" dirty="0"/>
                        <a:t>Low</a:t>
                      </a:r>
                    </a:p>
                  </a:txBody>
                  <a:tcPr marL="68580" marR="68580" marT="34290" marB="34290"/>
                </a:tc>
                <a:extLst>
                  <a:ext uri="{0D108BD9-81ED-4DB2-BD59-A6C34878D82A}">
                    <a16:rowId xmlns:a16="http://schemas.microsoft.com/office/drawing/2014/main" val="3879227386"/>
                  </a:ext>
                </a:extLst>
              </a:tr>
              <a:tr h="398715">
                <a:tc>
                  <a:txBody>
                    <a:bodyPr/>
                    <a:lstStyle/>
                    <a:p>
                      <a:r>
                        <a:rPr lang="en-SG" sz="1100" dirty="0">
                          <a:solidFill>
                            <a:srgbClr val="FF0000"/>
                          </a:solidFill>
                        </a:rPr>
                        <a:t>76</a:t>
                      </a:r>
                    </a:p>
                  </a:txBody>
                  <a:tcPr marL="68580" marR="68580" marT="34290" marB="34290"/>
                </a:tc>
                <a:tc>
                  <a:txBody>
                    <a:bodyPr/>
                    <a:lstStyle/>
                    <a:p>
                      <a:r>
                        <a:rPr lang="en-SG" sz="1100" dirty="0">
                          <a:solidFill>
                            <a:schemeClr val="tx1"/>
                          </a:solidFill>
                        </a:rPr>
                        <a:t>212</a:t>
                      </a:r>
                    </a:p>
                  </a:txBody>
                  <a:tcPr marL="68580" marR="68580" marT="34290" marB="34290"/>
                </a:tc>
                <a:tc>
                  <a:txBody>
                    <a:bodyPr/>
                    <a:lstStyle/>
                    <a:p>
                      <a:r>
                        <a:rPr lang="en-SG" sz="1100" dirty="0">
                          <a:solidFill>
                            <a:schemeClr val="tx1"/>
                          </a:solidFill>
                        </a:rPr>
                        <a:t>No</a:t>
                      </a:r>
                    </a:p>
                  </a:txBody>
                  <a:tcPr marL="68580" marR="68580" marT="34290" marB="34290"/>
                </a:tc>
                <a:tc>
                  <a:txBody>
                    <a:bodyPr/>
                    <a:lstStyle/>
                    <a:p>
                      <a:r>
                        <a:rPr lang="en-SG" sz="1100" dirty="0"/>
                        <a:t>High</a:t>
                      </a:r>
                    </a:p>
                  </a:txBody>
                  <a:tcPr marL="68580" marR="68580" marT="34290" marB="34290"/>
                </a:tc>
                <a:extLst>
                  <a:ext uri="{0D108BD9-81ED-4DB2-BD59-A6C34878D82A}">
                    <a16:rowId xmlns:a16="http://schemas.microsoft.com/office/drawing/2014/main" val="1553094444"/>
                  </a:ext>
                </a:extLst>
              </a:tr>
              <a:tr h="398715">
                <a:tc>
                  <a:txBody>
                    <a:bodyPr/>
                    <a:lstStyle/>
                    <a:p>
                      <a:r>
                        <a:rPr lang="en-SG" sz="1100" dirty="0">
                          <a:solidFill>
                            <a:srgbClr val="FF0000"/>
                          </a:solidFill>
                        </a:rPr>
                        <a:t>77</a:t>
                      </a:r>
                    </a:p>
                  </a:txBody>
                  <a:tcPr marL="68580" marR="68580" marT="34290" marB="34290"/>
                </a:tc>
                <a:tc>
                  <a:txBody>
                    <a:bodyPr/>
                    <a:lstStyle/>
                    <a:p>
                      <a:r>
                        <a:rPr lang="en-SG" sz="1100" dirty="0">
                          <a:solidFill>
                            <a:schemeClr val="tx1"/>
                          </a:solidFill>
                        </a:rPr>
                        <a:t>281</a:t>
                      </a:r>
                    </a:p>
                  </a:txBody>
                  <a:tcPr marL="68580" marR="68580" marT="34290" marB="34290"/>
                </a:tc>
                <a:tc>
                  <a:txBody>
                    <a:bodyPr/>
                    <a:lstStyle/>
                    <a:p>
                      <a:r>
                        <a:rPr lang="en-SG" sz="1100" dirty="0">
                          <a:solidFill>
                            <a:schemeClr val="tx1"/>
                          </a:solidFill>
                        </a:rPr>
                        <a:t>Yes</a:t>
                      </a:r>
                    </a:p>
                  </a:txBody>
                  <a:tcPr marL="68580" marR="68580" marT="34290" marB="34290"/>
                </a:tc>
                <a:tc>
                  <a:txBody>
                    <a:bodyPr/>
                    <a:lstStyle/>
                    <a:p>
                      <a:r>
                        <a:rPr lang="en-SG" sz="1100" dirty="0"/>
                        <a:t>High</a:t>
                      </a:r>
                    </a:p>
                  </a:txBody>
                  <a:tcPr marL="68580" marR="68580" marT="34290" marB="34290"/>
                </a:tc>
                <a:extLst>
                  <a:ext uri="{0D108BD9-81ED-4DB2-BD59-A6C34878D82A}">
                    <a16:rowId xmlns:a16="http://schemas.microsoft.com/office/drawing/2014/main" val="1721160970"/>
                  </a:ext>
                </a:extLst>
              </a:tr>
            </a:tbl>
          </a:graphicData>
        </a:graphic>
      </p:graphicFrame>
      <p:sp>
        <p:nvSpPr>
          <p:cNvPr id="12" name="TextBox 11">
            <a:extLst>
              <a:ext uri="{FF2B5EF4-FFF2-40B4-BE49-F238E27FC236}">
                <a16:creationId xmlns:a16="http://schemas.microsoft.com/office/drawing/2014/main" id="{291DCD78-48A4-4C40-A52A-3F38BDD14239}"/>
              </a:ext>
            </a:extLst>
          </p:cNvPr>
          <p:cNvSpPr txBox="1"/>
          <p:nvPr/>
        </p:nvSpPr>
        <p:spPr>
          <a:xfrm>
            <a:off x="3929004" y="1445919"/>
            <a:ext cx="5100697" cy="523220"/>
          </a:xfrm>
          <a:prstGeom prst="rect">
            <a:avLst/>
          </a:prstGeom>
          <a:noFill/>
        </p:spPr>
        <p:txBody>
          <a:bodyPr wrap="square" rtlCol="0">
            <a:spAutoFit/>
          </a:bodyPr>
          <a:lstStyle/>
          <a:p>
            <a:pPr marL="385763" indent="-385763">
              <a:buAutoNum type="alphaLcParenR"/>
            </a:pPr>
            <a:r>
              <a:rPr lang="en-SG" dirty="0"/>
              <a:t>Choles. &gt;=212 </a:t>
            </a:r>
            <a:r>
              <a:rPr lang="en-SG" dirty="0">
                <a:sym typeface="Wingdings" panose="05000000000000000000" pitchFamily="2" charset="2"/>
              </a:rPr>
              <a:t> 5 patients: 0.32 </a:t>
            </a:r>
            <a:endParaRPr lang="en-SG" dirty="0"/>
          </a:p>
          <a:p>
            <a:pPr marL="385763" indent="-385763">
              <a:buAutoNum type="alphaLcParenR"/>
            </a:pPr>
            <a:r>
              <a:rPr lang="en-SG" dirty="0"/>
              <a:t>Choles. &lt; 212</a:t>
            </a:r>
            <a:r>
              <a:rPr lang="en-SG" dirty="0">
                <a:sym typeface="Wingdings" panose="05000000000000000000" pitchFamily="2" charset="2"/>
              </a:rPr>
              <a:t> 2 patients: 0</a:t>
            </a:r>
            <a:endParaRPr lang="en-SG"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09E99E-3BCC-4EB1-8984-F2B61D49CE71}"/>
                  </a:ext>
                </a:extLst>
              </p:cNvPr>
              <p:cNvSpPr txBox="1"/>
              <p:nvPr/>
            </p:nvSpPr>
            <p:spPr>
              <a:xfrm>
                <a:off x="4100364" y="2858816"/>
                <a:ext cx="4414987" cy="980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𝐺𝑖𝑛𝑖</m:t>
                      </m:r>
                      <m:r>
                        <a:rPr lang="en-SG" sz="1500" i="1">
                          <a:latin typeface="Cambria Math" panose="02040503050406030204" pitchFamily="18" charset="0"/>
                        </a:rPr>
                        <m:t> </m:t>
                      </m:r>
                      <m:r>
                        <a:rPr lang="en-SG" sz="1500" i="1">
                          <a:latin typeface="Cambria Math" panose="02040503050406030204" pitchFamily="18" charset="0"/>
                        </a:rPr>
                        <m:t>𝐼𝑚𝑝𝑢𝑟𝑖𝑡𝑦</m:t>
                      </m:r>
                    </m:oMath>
                  </m:oMathPara>
                </a14:m>
                <a:endParaRPr lang="en-SG" sz="1500" dirty="0"/>
              </a:p>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m:t>
                      </m:r>
                      <m:d>
                        <m:dPr>
                          <m:ctrlPr>
                            <a:rPr lang="en-SG" sz="1500" i="1">
                              <a:latin typeface="Cambria Math" panose="02040503050406030204" pitchFamily="18" charset="0"/>
                            </a:rPr>
                          </m:ctrlPr>
                        </m:dPr>
                        <m:e>
                          <m:f>
                            <m:fPr>
                              <m:ctrlPr>
                                <a:rPr lang="en-SG" sz="1500" i="1">
                                  <a:latin typeface="Cambria Math" panose="02040503050406030204" pitchFamily="18" charset="0"/>
                                </a:rPr>
                              </m:ctrlPr>
                            </m:fPr>
                            <m:num>
                              <m:r>
                                <a:rPr lang="en-SG" sz="1500" i="1">
                                  <a:latin typeface="Cambria Math" panose="02040503050406030204" pitchFamily="18" charset="0"/>
                                </a:rPr>
                                <m:t>5</m:t>
                              </m:r>
                            </m:num>
                            <m:den>
                              <m:r>
                                <a:rPr lang="en-SG" sz="1500" i="1">
                                  <a:latin typeface="Cambria Math" panose="02040503050406030204" pitchFamily="18" charset="0"/>
                                </a:rPr>
                                <m:t>7</m:t>
                              </m:r>
                            </m:den>
                          </m:f>
                        </m:e>
                      </m:d>
                      <m:r>
                        <a:rPr lang="en-SG" sz="1500" i="1">
                          <a:latin typeface="Cambria Math" panose="02040503050406030204" pitchFamily="18" charset="0"/>
                        </a:rPr>
                        <m:t>∗0.32+</m:t>
                      </m:r>
                      <m:f>
                        <m:fPr>
                          <m:ctrlPr>
                            <a:rPr lang="en-SG" sz="1500" i="1">
                              <a:latin typeface="Cambria Math" panose="02040503050406030204" pitchFamily="18" charset="0"/>
                            </a:rPr>
                          </m:ctrlPr>
                        </m:fPr>
                        <m:num>
                          <m:r>
                            <a:rPr lang="en-SG" sz="1500" i="1">
                              <a:latin typeface="Cambria Math" panose="02040503050406030204" pitchFamily="18" charset="0"/>
                            </a:rPr>
                            <m:t>3</m:t>
                          </m:r>
                        </m:num>
                        <m:den>
                          <m:r>
                            <a:rPr lang="en-SG" sz="1500" i="1">
                              <a:latin typeface="Cambria Math" panose="02040503050406030204" pitchFamily="18" charset="0"/>
                            </a:rPr>
                            <m:t>7</m:t>
                          </m:r>
                        </m:den>
                      </m:f>
                      <m:r>
                        <a:rPr lang="en-SG" sz="1500" i="1">
                          <a:latin typeface="Cambria Math" panose="02040503050406030204" pitchFamily="18" charset="0"/>
                        </a:rPr>
                        <m:t>∗0</m:t>
                      </m:r>
                    </m:oMath>
                  </m:oMathPara>
                </a14:m>
                <a:endParaRPr lang="en-SG" sz="1500" dirty="0"/>
              </a:p>
              <a:p>
                <a:pPr/>
                <a14:m>
                  <m:oMathPara xmlns:m="http://schemas.openxmlformats.org/officeDocument/2006/math">
                    <m:oMathParaPr>
                      <m:jc m:val="centerGroup"/>
                    </m:oMathParaPr>
                    <m:oMath xmlns:m="http://schemas.openxmlformats.org/officeDocument/2006/math">
                      <m:r>
                        <a:rPr lang="en-SG" sz="1500" i="1">
                          <a:latin typeface="Cambria Math" panose="02040503050406030204" pitchFamily="18" charset="0"/>
                        </a:rPr>
                        <m:t>=0.229</m:t>
                      </m:r>
                    </m:oMath>
                  </m:oMathPara>
                </a14:m>
                <a:endParaRPr lang="en-SG" sz="1500" dirty="0"/>
              </a:p>
            </p:txBody>
          </p:sp>
        </mc:Choice>
        <mc:Fallback xmlns="">
          <p:sp>
            <p:nvSpPr>
              <p:cNvPr id="9" name="TextBox 8">
                <a:extLst>
                  <a:ext uri="{FF2B5EF4-FFF2-40B4-BE49-F238E27FC236}">
                    <a16:creationId xmlns:a16="http://schemas.microsoft.com/office/drawing/2014/main" id="{BF09E99E-3BCC-4EB1-8984-F2B61D49CE71}"/>
                  </a:ext>
                </a:extLst>
              </p:cNvPr>
              <p:cNvSpPr txBox="1">
                <a:spLocks noRot="1" noChangeAspect="1" noMove="1" noResize="1" noEditPoints="1" noAdjustHandles="1" noChangeArrowheads="1" noChangeShapeType="1" noTextEdit="1"/>
              </p:cNvSpPr>
              <p:nvPr/>
            </p:nvSpPr>
            <p:spPr>
              <a:xfrm>
                <a:off x="4100364" y="2858816"/>
                <a:ext cx="4414987" cy="980268"/>
              </a:xfrm>
              <a:prstGeom prst="rect">
                <a:avLst/>
              </a:prstGeom>
              <a:blipFill>
                <a:blip r:embed="rId4"/>
                <a:stretch>
                  <a:fillRect b="-1242"/>
                </a:stretch>
              </a:blipFill>
            </p:spPr>
            <p:txBody>
              <a:bodyPr/>
              <a:lstStyle/>
              <a:p>
                <a:r>
                  <a:rPr lang="en-SG">
                    <a:noFill/>
                  </a:rPr>
                  <a:t> </a:t>
                </a:r>
              </a:p>
            </p:txBody>
          </p:sp>
        </mc:Fallback>
      </mc:AlternateContent>
      <p:sp>
        <p:nvSpPr>
          <p:cNvPr id="11" name="TextBox 10">
            <a:extLst>
              <a:ext uri="{FF2B5EF4-FFF2-40B4-BE49-F238E27FC236}">
                <a16:creationId xmlns:a16="http://schemas.microsoft.com/office/drawing/2014/main" id="{5E911FC6-9B2E-413F-B8F4-D85F8F7B6F39}"/>
              </a:ext>
            </a:extLst>
          </p:cNvPr>
          <p:cNvSpPr txBox="1"/>
          <p:nvPr/>
        </p:nvSpPr>
        <p:spPr>
          <a:xfrm>
            <a:off x="3929004" y="2420235"/>
            <a:ext cx="4075409" cy="307777"/>
          </a:xfrm>
          <a:prstGeom prst="rect">
            <a:avLst/>
          </a:prstGeom>
          <a:noFill/>
        </p:spPr>
        <p:txBody>
          <a:bodyPr wrap="square" rtlCol="0">
            <a:spAutoFit/>
          </a:bodyPr>
          <a:lstStyle/>
          <a:p>
            <a:r>
              <a:rPr lang="en-SG" dirty="0"/>
              <a:t>Sum together:</a:t>
            </a:r>
          </a:p>
        </p:txBody>
      </p:sp>
      <p:sp>
        <p:nvSpPr>
          <p:cNvPr id="13" name="Rectangle 12">
            <a:extLst>
              <a:ext uri="{FF2B5EF4-FFF2-40B4-BE49-F238E27FC236}">
                <a16:creationId xmlns:a16="http://schemas.microsoft.com/office/drawing/2014/main" id="{78C2BFA3-A986-4FEF-AF94-1DA464EFB0B7}"/>
              </a:ext>
            </a:extLst>
          </p:cNvPr>
          <p:cNvSpPr/>
          <p:nvPr/>
        </p:nvSpPr>
        <p:spPr>
          <a:xfrm>
            <a:off x="2049511" y="1443256"/>
            <a:ext cx="798050" cy="359785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4" name="Rectangle 13">
            <a:extLst>
              <a:ext uri="{FF2B5EF4-FFF2-40B4-BE49-F238E27FC236}">
                <a16:creationId xmlns:a16="http://schemas.microsoft.com/office/drawing/2014/main" id="{EE84960D-9DE2-41D2-8C49-18BDFA9A5940}"/>
              </a:ext>
            </a:extLst>
          </p:cNvPr>
          <p:cNvSpPr/>
          <p:nvPr/>
        </p:nvSpPr>
        <p:spPr>
          <a:xfrm>
            <a:off x="503048" y="1443256"/>
            <a:ext cx="636540" cy="359785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Tree>
    <p:extLst>
      <p:ext uri="{BB962C8B-B14F-4D97-AF65-F5344CB8AC3E}">
        <p14:creationId xmlns:p14="http://schemas.microsoft.com/office/powerpoint/2010/main" val="106846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63E3B-282B-C916-D8C5-1273C376F190}"/>
              </a:ext>
            </a:extLst>
          </p:cNvPr>
          <p:cNvPicPr>
            <a:picLocks noChangeAspect="1"/>
          </p:cNvPicPr>
          <p:nvPr/>
        </p:nvPicPr>
        <p:blipFill>
          <a:blip r:embed="rId3"/>
          <a:stretch>
            <a:fillRect/>
          </a:stretch>
        </p:blipFill>
        <p:spPr>
          <a:xfrm>
            <a:off x="0" y="1"/>
            <a:ext cx="9144000" cy="1208489"/>
          </a:xfrm>
          <a:prstGeom prst="rect">
            <a:avLst/>
          </a:prstGeom>
        </p:spPr>
      </p:pic>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23</a:t>
            </a:fld>
            <a:endParaRPr lang="en-US"/>
          </a:p>
        </p:txBody>
      </p:sp>
      <p:sp>
        <p:nvSpPr>
          <p:cNvPr id="6" name="TextBox 5">
            <a:extLst>
              <a:ext uri="{FF2B5EF4-FFF2-40B4-BE49-F238E27FC236}">
                <a16:creationId xmlns:a16="http://schemas.microsoft.com/office/drawing/2014/main" id="{4C2CA9E5-68A6-44C3-865D-670AF18F5EF7}"/>
              </a:ext>
            </a:extLst>
          </p:cNvPr>
          <p:cNvSpPr txBox="1"/>
          <p:nvPr/>
        </p:nvSpPr>
        <p:spPr>
          <a:xfrm>
            <a:off x="5600700" y="1497555"/>
            <a:ext cx="2650465" cy="307777"/>
          </a:xfrm>
          <a:prstGeom prst="rect">
            <a:avLst/>
          </a:prstGeom>
          <a:noFill/>
        </p:spPr>
        <p:txBody>
          <a:bodyPr wrap="square" rtlCol="0">
            <a:spAutoFit/>
          </a:bodyPr>
          <a:lstStyle/>
          <a:p>
            <a:r>
              <a:rPr lang="en-SG" dirty="0"/>
              <a:t>Same procedure for Smoking</a:t>
            </a:r>
          </a:p>
        </p:txBody>
      </p:sp>
      <p:graphicFrame>
        <p:nvGraphicFramePr>
          <p:cNvPr id="3" name="Table 4">
            <a:extLst>
              <a:ext uri="{FF2B5EF4-FFF2-40B4-BE49-F238E27FC236}">
                <a16:creationId xmlns:a16="http://schemas.microsoft.com/office/drawing/2014/main" id="{2396037C-E544-1118-9781-87D49F6C1433}"/>
              </a:ext>
            </a:extLst>
          </p:cNvPr>
          <p:cNvGraphicFramePr>
            <a:graphicFrameLocks noGrp="1"/>
          </p:cNvGraphicFramePr>
          <p:nvPr/>
        </p:nvGraphicFramePr>
        <p:xfrm>
          <a:off x="628650" y="1429393"/>
          <a:ext cx="4550360" cy="3014604"/>
        </p:xfrm>
        <a:graphic>
          <a:graphicData uri="http://schemas.openxmlformats.org/drawingml/2006/table">
            <a:tbl>
              <a:tblPr firstRow="1" bandRow="1">
                <a:tableStyleId>{5C22544A-7EE6-4342-B048-85BDC9FD1C3A}</a:tableStyleId>
              </a:tblPr>
              <a:tblGrid>
                <a:gridCol w="901496">
                  <a:extLst>
                    <a:ext uri="{9D8B030D-6E8A-4147-A177-3AD203B41FA5}">
                      <a16:colId xmlns:a16="http://schemas.microsoft.com/office/drawing/2014/main" val="3097140085"/>
                    </a:ext>
                  </a:extLst>
                </a:gridCol>
                <a:gridCol w="1373684">
                  <a:extLst>
                    <a:ext uri="{9D8B030D-6E8A-4147-A177-3AD203B41FA5}">
                      <a16:colId xmlns:a16="http://schemas.microsoft.com/office/drawing/2014/main" val="679464674"/>
                    </a:ext>
                  </a:extLst>
                </a:gridCol>
                <a:gridCol w="1137590">
                  <a:extLst>
                    <a:ext uri="{9D8B030D-6E8A-4147-A177-3AD203B41FA5}">
                      <a16:colId xmlns:a16="http://schemas.microsoft.com/office/drawing/2014/main" val="2843509227"/>
                    </a:ext>
                  </a:extLst>
                </a:gridCol>
                <a:gridCol w="1137590">
                  <a:extLst>
                    <a:ext uri="{9D8B030D-6E8A-4147-A177-3AD203B41FA5}">
                      <a16:colId xmlns:a16="http://schemas.microsoft.com/office/drawing/2014/main" val="831552838"/>
                    </a:ext>
                  </a:extLst>
                </a:gridCol>
              </a:tblGrid>
              <a:tr h="329714">
                <a:tc>
                  <a:txBody>
                    <a:bodyPr/>
                    <a:lstStyle/>
                    <a:p>
                      <a:r>
                        <a:rPr lang="en-SG" dirty="0"/>
                        <a:t>Age</a:t>
                      </a:r>
                    </a:p>
                  </a:txBody>
                  <a:tcPr/>
                </a:tc>
                <a:tc>
                  <a:txBody>
                    <a:bodyPr/>
                    <a:lstStyle/>
                    <a:p>
                      <a:r>
                        <a:rPr lang="en-SG" dirty="0"/>
                        <a:t>Cholesterol </a:t>
                      </a:r>
                    </a:p>
                  </a:txBody>
                  <a:tcPr/>
                </a:tc>
                <a:tc>
                  <a:txBody>
                    <a:bodyPr/>
                    <a:lstStyle/>
                    <a:p>
                      <a:r>
                        <a:rPr lang="en-SG" dirty="0"/>
                        <a:t>Smoking</a:t>
                      </a:r>
                    </a:p>
                  </a:txBody>
                  <a:tcPr/>
                </a:tc>
                <a:tc>
                  <a:txBody>
                    <a:bodyPr/>
                    <a:lstStyle/>
                    <a:p>
                      <a:r>
                        <a:rPr lang="en-SG" dirty="0"/>
                        <a:t>Risk of AAA</a:t>
                      </a:r>
                    </a:p>
                  </a:txBody>
                  <a:tcPr/>
                </a:tc>
                <a:extLst>
                  <a:ext uri="{0D108BD9-81ED-4DB2-BD59-A6C34878D82A}">
                    <a16:rowId xmlns:a16="http://schemas.microsoft.com/office/drawing/2014/main" val="1118550467"/>
                  </a:ext>
                </a:extLst>
              </a:tr>
              <a:tr h="329714">
                <a:tc>
                  <a:txBody>
                    <a:bodyPr/>
                    <a:lstStyle/>
                    <a:p>
                      <a:r>
                        <a:rPr lang="en-SG" dirty="0"/>
                        <a:t>40</a:t>
                      </a:r>
                    </a:p>
                  </a:txBody>
                  <a:tcPr/>
                </a:tc>
                <a:tc>
                  <a:txBody>
                    <a:bodyPr/>
                    <a:lstStyle/>
                    <a:p>
                      <a:r>
                        <a:rPr lang="en-SG" dirty="0"/>
                        <a:t>289</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36791905"/>
                  </a:ext>
                </a:extLst>
              </a:tr>
              <a:tr h="329714">
                <a:tc>
                  <a:txBody>
                    <a:bodyPr/>
                    <a:lstStyle/>
                    <a:p>
                      <a:r>
                        <a:rPr lang="en-SG" dirty="0"/>
                        <a:t>54</a:t>
                      </a:r>
                    </a:p>
                  </a:txBody>
                  <a:tcPr/>
                </a:tc>
                <a:tc>
                  <a:txBody>
                    <a:bodyPr/>
                    <a:lstStyle/>
                    <a:p>
                      <a:r>
                        <a:rPr lang="en-SG" dirty="0"/>
                        <a:t>298</a:t>
                      </a:r>
                    </a:p>
                  </a:txBody>
                  <a:tcPr/>
                </a:tc>
                <a:tc>
                  <a:txBody>
                    <a:bodyPr/>
                    <a:lstStyle/>
                    <a:p>
                      <a:r>
                        <a:rPr lang="en-SG" dirty="0"/>
                        <a:t>Yes</a:t>
                      </a:r>
                    </a:p>
                    <a:p>
                      <a:endParaRPr lang="en-SG" dirty="0"/>
                    </a:p>
                  </a:txBody>
                  <a:tcPr/>
                </a:tc>
                <a:tc>
                  <a:txBody>
                    <a:bodyPr/>
                    <a:lstStyle/>
                    <a:p>
                      <a:r>
                        <a:rPr lang="en-SG" dirty="0"/>
                        <a:t>Low</a:t>
                      </a:r>
                    </a:p>
                  </a:txBody>
                  <a:tcPr/>
                </a:tc>
                <a:extLst>
                  <a:ext uri="{0D108BD9-81ED-4DB2-BD59-A6C34878D82A}">
                    <a16:rowId xmlns:a16="http://schemas.microsoft.com/office/drawing/2014/main" val="243331249"/>
                  </a:ext>
                </a:extLst>
              </a:tr>
              <a:tr h="329714">
                <a:tc>
                  <a:txBody>
                    <a:bodyPr/>
                    <a:lstStyle/>
                    <a:p>
                      <a:r>
                        <a:rPr lang="en-SG" dirty="0"/>
                        <a:t>65</a:t>
                      </a:r>
                    </a:p>
                  </a:txBody>
                  <a:tcPr/>
                </a:tc>
                <a:tc>
                  <a:txBody>
                    <a:bodyPr/>
                    <a:lstStyle/>
                    <a:p>
                      <a:r>
                        <a:rPr lang="en-SG" dirty="0"/>
                        <a:t>300</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4009879728"/>
                  </a:ext>
                </a:extLst>
              </a:tr>
              <a:tr h="329714">
                <a:tc>
                  <a:txBody>
                    <a:bodyPr/>
                    <a:lstStyle/>
                    <a:p>
                      <a:r>
                        <a:rPr lang="en-SG" dirty="0"/>
                        <a:t>55</a:t>
                      </a:r>
                    </a:p>
                  </a:txBody>
                  <a:tcPr/>
                </a:tc>
                <a:tc>
                  <a:txBody>
                    <a:bodyPr/>
                    <a:lstStyle/>
                    <a:p>
                      <a:r>
                        <a:rPr lang="en-SG" dirty="0"/>
                        <a:t>172</a:t>
                      </a:r>
                    </a:p>
                  </a:txBody>
                  <a:tcPr/>
                </a:tc>
                <a:tc>
                  <a:txBody>
                    <a:bodyPr/>
                    <a:lstStyle/>
                    <a:p>
                      <a:r>
                        <a:rPr lang="en-SG" dirty="0"/>
                        <a:t>No</a:t>
                      </a:r>
                    </a:p>
                  </a:txBody>
                  <a:tcPr/>
                </a:tc>
                <a:tc>
                  <a:txBody>
                    <a:bodyPr/>
                    <a:lstStyle/>
                    <a:p>
                      <a:r>
                        <a:rPr lang="en-SG" dirty="0"/>
                        <a:t>Low</a:t>
                      </a:r>
                    </a:p>
                  </a:txBody>
                  <a:tcPr/>
                </a:tc>
                <a:extLst>
                  <a:ext uri="{0D108BD9-81ED-4DB2-BD59-A6C34878D82A}">
                    <a16:rowId xmlns:a16="http://schemas.microsoft.com/office/drawing/2014/main" val="269633334"/>
                  </a:ext>
                </a:extLst>
              </a:tr>
              <a:tr h="329714">
                <a:tc>
                  <a:txBody>
                    <a:bodyPr/>
                    <a:lstStyle/>
                    <a:p>
                      <a:r>
                        <a:rPr lang="en-SG" dirty="0"/>
                        <a:t>45</a:t>
                      </a:r>
                    </a:p>
                  </a:txBody>
                  <a:tcPr/>
                </a:tc>
                <a:tc>
                  <a:txBody>
                    <a:bodyPr/>
                    <a:lstStyle/>
                    <a:p>
                      <a:r>
                        <a:rPr lang="en-SG" dirty="0"/>
                        <a:t>176</a:t>
                      </a:r>
                    </a:p>
                  </a:txBody>
                  <a:tcPr/>
                </a:tc>
                <a:tc>
                  <a:txBody>
                    <a:bodyPr/>
                    <a:lstStyle/>
                    <a:p>
                      <a:r>
                        <a:rPr lang="en-SG" dirty="0"/>
                        <a:t>No</a:t>
                      </a:r>
                    </a:p>
                  </a:txBody>
                  <a:tcPr/>
                </a:tc>
                <a:tc>
                  <a:txBody>
                    <a:bodyPr/>
                    <a:lstStyle/>
                    <a:p>
                      <a:r>
                        <a:rPr lang="en-SG" dirty="0"/>
                        <a:t>Low</a:t>
                      </a:r>
                    </a:p>
                  </a:txBody>
                  <a:tcPr/>
                </a:tc>
                <a:extLst>
                  <a:ext uri="{0D108BD9-81ED-4DB2-BD59-A6C34878D82A}">
                    <a16:rowId xmlns:a16="http://schemas.microsoft.com/office/drawing/2014/main" val="3879227386"/>
                  </a:ext>
                </a:extLst>
              </a:tr>
              <a:tr h="329714">
                <a:tc>
                  <a:txBody>
                    <a:bodyPr/>
                    <a:lstStyle/>
                    <a:p>
                      <a:r>
                        <a:rPr lang="en-SG" dirty="0"/>
                        <a:t>76</a:t>
                      </a:r>
                    </a:p>
                  </a:txBody>
                  <a:tcPr/>
                </a:tc>
                <a:tc>
                  <a:txBody>
                    <a:bodyPr/>
                    <a:lstStyle/>
                    <a:p>
                      <a:r>
                        <a:rPr lang="en-SG" dirty="0"/>
                        <a:t>212</a:t>
                      </a:r>
                    </a:p>
                  </a:txBody>
                  <a:tcPr/>
                </a:tc>
                <a:tc>
                  <a:txBody>
                    <a:bodyPr/>
                    <a:lstStyle/>
                    <a:p>
                      <a:r>
                        <a:rPr lang="en-SG" dirty="0"/>
                        <a:t>No</a:t>
                      </a:r>
                    </a:p>
                  </a:txBody>
                  <a:tcPr/>
                </a:tc>
                <a:tc>
                  <a:txBody>
                    <a:bodyPr/>
                    <a:lstStyle/>
                    <a:p>
                      <a:r>
                        <a:rPr lang="en-SG" dirty="0"/>
                        <a:t>High</a:t>
                      </a:r>
                    </a:p>
                  </a:txBody>
                  <a:tcPr/>
                </a:tc>
                <a:extLst>
                  <a:ext uri="{0D108BD9-81ED-4DB2-BD59-A6C34878D82A}">
                    <a16:rowId xmlns:a16="http://schemas.microsoft.com/office/drawing/2014/main" val="1553094444"/>
                  </a:ext>
                </a:extLst>
              </a:tr>
              <a:tr h="329714">
                <a:tc>
                  <a:txBody>
                    <a:bodyPr/>
                    <a:lstStyle/>
                    <a:p>
                      <a:r>
                        <a:rPr lang="en-SG" dirty="0"/>
                        <a:t>77</a:t>
                      </a:r>
                    </a:p>
                  </a:txBody>
                  <a:tcPr/>
                </a:tc>
                <a:tc>
                  <a:txBody>
                    <a:bodyPr/>
                    <a:lstStyle/>
                    <a:p>
                      <a:r>
                        <a:rPr lang="en-SG" dirty="0"/>
                        <a:t>281</a:t>
                      </a:r>
                    </a:p>
                  </a:txBody>
                  <a:tcPr/>
                </a:tc>
                <a:tc>
                  <a:txBody>
                    <a:bodyPr/>
                    <a:lstStyle/>
                    <a:p>
                      <a:r>
                        <a:rPr lang="en-SG" dirty="0"/>
                        <a:t>Yes</a:t>
                      </a:r>
                    </a:p>
                  </a:txBody>
                  <a:tcPr/>
                </a:tc>
                <a:tc>
                  <a:txBody>
                    <a:bodyPr/>
                    <a:lstStyle/>
                    <a:p>
                      <a:r>
                        <a:rPr lang="en-SG" dirty="0"/>
                        <a:t>High</a:t>
                      </a:r>
                    </a:p>
                  </a:txBody>
                  <a:tcPr/>
                </a:tc>
                <a:extLst>
                  <a:ext uri="{0D108BD9-81ED-4DB2-BD59-A6C34878D82A}">
                    <a16:rowId xmlns:a16="http://schemas.microsoft.com/office/drawing/2014/main" val="1721160970"/>
                  </a:ext>
                </a:extLst>
              </a:tr>
            </a:tbl>
          </a:graphicData>
        </a:graphic>
      </p:graphicFrame>
      <p:sp>
        <p:nvSpPr>
          <p:cNvPr id="8" name="TextBox 7">
            <a:extLst>
              <a:ext uri="{FF2B5EF4-FFF2-40B4-BE49-F238E27FC236}">
                <a16:creationId xmlns:a16="http://schemas.microsoft.com/office/drawing/2014/main" id="{8B99DC50-F6DD-C550-2E09-148D43DDB29E}"/>
              </a:ext>
            </a:extLst>
          </p:cNvPr>
          <p:cNvSpPr txBox="1"/>
          <p:nvPr/>
        </p:nvSpPr>
        <p:spPr>
          <a:xfrm>
            <a:off x="578118" y="381660"/>
            <a:ext cx="8001836" cy="507831"/>
          </a:xfrm>
          <a:prstGeom prst="rect">
            <a:avLst/>
          </a:prstGeom>
          <a:noFill/>
        </p:spPr>
        <p:txBody>
          <a:bodyPr wrap="square" rtlCol="0">
            <a:spAutoFit/>
          </a:bodyPr>
          <a:lstStyle/>
          <a:p>
            <a:r>
              <a:rPr lang="en-US" sz="2700" b="1" dirty="0">
                <a:solidFill>
                  <a:schemeClr val="bg1"/>
                </a:solidFill>
                <a:latin typeface="Arial" panose="020B0604020202020204" pitchFamily="34" charset="0"/>
                <a:cs typeface="Arial" panose="020B0604020202020204" pitchFamily="34" charset="0"/>
              </a:rPr>
              <a:t>Calculate Gini Impurity for all risk factors</a:t>
            </a:r>
          </a:p>
        </p:txBody>
      </p:sp>
    </p:spTree>
    <p:extLst>
      <p:ext uri="{BB962C8B-B14F-4D97-AF65-F5344CB8AC3E}">
        <p14:creationId xmlns:p14="http://schemas.microsoft.com/office/powerpoint/2010/main" val="3904975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9D730-DA64-E292-7528-AECC486D5BCF}"/>
              </a:ext>
            </a:extLst>
          </p:cNvPr>
          <p:cNvPicPr>
            <a:picLocks noChangeAspect="1"/>
          </p:cNvPicPr>
          <p:nvPr/>
        </p:nvPicPr>
        <p:blipFill>
          <a:blip r:embed="rId3"/>
          <a:stretch>
            <a:fillRect/>
          </a:stretch>
        </p:blipFill>
        <p:spPr>
          <a:xfrm>
            <a:off x="0" y="1"/>
            <a:ext cx="9144000" cy="1208489"/>
          </a:xfrm>
          <a:prstGeom prst="rect">
            <a:avLst/>
          </a:prstGeom>
        </p:spPr>
      </p:pic>
      <p:sp>
        <p:nvSpPr>
          <p:cNvPr id="26" name="TextBox 25"/>
          <p:cNvSpPr txBox="1"/>
          <p:nvPr/>
        </p:nvSpPr>
        <p:spPr>
          <a:xfrm>
            <a:off x="578118" y="374040"/>
            <a:ext cx="7426295" cy="507831"/>
          </a:xfrm>
          <a:prstGeom prst="rect">
            <a:avLst/>
          </a:prstGeom>
          <a:noFill/>
        </p:spPr>
        <p:txBody>
          <a:bodyPr wrap="square" rtlCol="0">
            <a:spAutoFit/>
          </a:bodyPr>
          <a:lstStyle/>
          <a:p>
            <a:r>
              <a:rPr lang="en-SG" sz="2700" b="1" dirty="0">
                <a:solidFill>
                  <a:schemeClr val="bg1"/>
                </a:solidFill>
              </a:rPr>
              <a:t>Gini Impurity of Risk Factors</a:t>
            </a:r>
            <a:endParaRPr lang="en-US" sz="2700" b="1" dirty="0">
              <a:solidFill>
                <a:schemeClr val="bg1"/>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24</a:t>
            </a:fld>
            <a:endParaRPr lang="en-US"/>
          </a:p>
        </p:txBody>
      </p:sp>
      <p:sp>
        <p:nvSpPr>
          <p:cNvPr id="6" name="TextBox 5">
            <a:extLst>
              <a:ext uri="{FF2B5EF4-FFF2-40B4-BE49-F238E27FC236}">
                <a16:creationId xmlns:a16="http://schemas.microsoft.com/office/drawing/2014/main" id="{4C2CA9E5-68A6-44C3-865D-670AF18F5EF7}"/>
              </a:ext>
            </a:extLst>
          </p:cNvPr>
          <p:cNvSpPr txBox="1"/>
          <p:nvPr/>
        </p:nvSpPr>
        <p:spPr>
          <a:xfrm>
            <a:off x="4572000" y="1519997"/>
            <a:ext cx="4090645" cy="1169551"/>
          </a:xfrm>
          <a:prstGeom prst="rect">
            <a:avLst/>
          </a:prstGeom>
          <a:noFill/>
        </p:spPr>
        <p:txBody>
          <a:bodyPr wrap="square" rtlCol="0">
            <a:spAutoFit/>
          </a:bodyPr>
          <a:lstStyle/>
          <a:p>
            <a:r>
              <a:rPr lang="en-SG" dirty="0"/>
              <a:t>Calculate Gini Impurity for all risk factor: </a:t>
            </a:r>
          </a:p>
          <a:p>
            <a:pPr marL="385763" indent="-385763">
              <a:buAutoNum type="arabicPeriod"/>
            </a:pPr>
            <a:r>
              <a:rPr lang="en-SG" dirty="0"/>
              <a:t>Age:  0.403</a:t>
            </a:r>
          </a:p>
          <a:p>
            <a:pPr marL="385763" indent="-385763">
              <a:buAutoNum type="arabicPeriod"/>
            </a:pPr>
            <a:r>
              <a:rPr lang="en-SG" dirty="0"/>
              <a:t>Cholesterol Level: 0.228</a:t>
            </a:r>
          </a:p>
          <a:p>
            <a:pPr marL="385763" indent="-385763">
              <a:buAutoNum type="arabicPeriod"/>
            </a:pPr>
            <a:r>
              <a:rPr lang="en-SG" dirty="0"/>
              <a:t>Smoking: 0.403</a:t>
            </a:r>
          </a:p>
          <a:p>
            <a:pPr marL="385763" indent="-385763">
              <a:buAutoNum type="arabicPeriod"/>
            </a:pPr>
            <a:endParaRPr lang="en-SG" dirty="0"/>
          </a:p>
        </p:txBody>
      </p:sp>
      <p:graphicFrame>
        <p:nvGraphicFramePr>
          <p:cNvPr id="4" name="Table 4">
            <a:extLst>
              <a:ext uri="{FF2B5EF4-FFF2-40B4-BE49-F238E27FC236}">
                <a16:creationId xmlns:a16="http://schemas.microsoft.com/office/drawing/2014/main" id="{24ED70E2-A92A-43E2-8E73-EB7A50139829}"/>
              </a:ext>
            </a:extLst>
          </p:cNvPr>
          <p:cNvGraphicFramePr>
            <a:graphicFrameLocks noGrp="1"/>
          </p:cNvGraphicFramePr>
          <p:nvPr>
            <p:extLst>
              <p:ext uri="{D42A27DB-BD31-4B8C-83A1-F6EECF244321}">
                <p14:modId xmlns:p14="http://schemas.microsoft.com/office/powerpoint/2010/main" val="2533167520"/>
              </p:ext>
            </p:extLst>
          </p:nvPr>
        </p:nvGraphicFramePr>
        <p:xfrm>
          <a:off x="628650" y="1531620"/>
          <a:ext cx="3412771" cy="3377148"/>
        </p:xfrm>
        <a:graphic>
          <a:graphicData uri="http://schemas.openxmlformats.org/drawingml/2006/table">
            <a:tbl>
              <a:tblPr firstRow="1" bandRow="1">
                <a:tableStyleId>{5C22544A-7EE6-4342-B048-85BDC9FD1C3A}</a:tableStyleId>
              </a:tblPr>
              <a:tblGrid>
                <a:gridCol w="676122">
                  <a:extLst>
                    <a:ext uri="{9D8B030D-6E8A-4147-A177-3AD203B41FA5}">
                      <a16:colId xmlns:a16="http://schemas.microsoft.com/office/drawing/2014/main" val="3097140085"/>
                    </a:ext>
                  </a:extLst>
                </a:gridCol>
                <a:gridCol w="1030263">
                  <a:extLst>
                    <a:ext uri="{9D8B030D-6E8A-4147-A177-3AD203B41FA5}">
                      <a16:colId xmlns:a16="http://schemas.microsoft.com/office/drawing/2014/main" val="679464674"/>
                    </a:ext>
                  </a:extLst>
                </a:gridCol>
                <a:gridCol w="853193">
                  <a:extLst>
                    <a:ext uri="{9D8B030D-6E8A-4147-A177-3AD203B41FA5}">
                      <a16:colId xmlns:a16="http://schemas.microsoft.com/office/drawing/2014/main" val="2843509227"/>
                    </a:ext>
                  </a:extLst>
                </a:gridCol>
                <a:gridCol w="853193">
                  <a:extLst>
                    <a:ext uri="{9D8B030D-6E8A-4147-A177-3AD203B41FA5}">
                      <a16:colId xmlns:a16="http://schemas.microsoft.com/office/drawing/2014/main" val="831552838"/>
                    </a:ext>
                  </a:extLst>
                </a:gridCol>
              </a:tblGrid>
              <a:tr h="423948">
                <a:tc>
                  <a:txBody>
                    <a:bodyPr/>
                    <a:lstStyle/>
                    <a:p>
                      <a:r>
                        <a:rPr lang="en-SG" sz="1100" dirty="0"/>
                        <a:t>Age</a:t>
                      </a:r>
                    </a:p>
                  </a:txBody>
                  <a:tcPr marL="68580" marR="68580" marT="34290" marB="34290"/>
                </a:tc>
                <a:tc>
                  <a:txBody>
                    <a:bodyPr/>
                    <a:lstStyle/>
                    <a:p>
                      <a:r>
                        <a:rPr lang="en-SG" sz="1100" dirty="0"/>
                        <a:t>Cholesterol </a:t>
                      </a:r>
                    </a:p>
                  </a:txBody>
                  <a:tcPr marL="68580" marR="68580" marT="34290" marB="34290"/>
                </a:tc>
                <a:tc>
                  <a:txBody>
                    <a:bodyPr/>
                    <a:lstStyle/>
                    <a:p>
                      <a:r>
                        <a:rPr lang="en-SG" sz="1100" dirty="0"/>
                        <a:t>Smoking</a:t>
                      </a:r>
                    </a:p>
                  </a:txBody>
                  <a:tcPr marL="68580" marR="68580" marT="34290" marB="34290"/>
                </a:tc>
                <a:tc>
                  <a:txBody>
                    <a:bodyPr/>
                    <a:lstStyle/>
                    <a:p>
                      <a:r>
                        <a:rPr lang="en-SG" sz="1100" dirty="0"/>
                        <a:t>Risk of AAA</a:t>
                      </a:r>
                    </a:p>
                  </a:txBody>
                  <a:tcPr marL="68580" marR="68580" marT="34290" marB="34290"/>
                </a:tc>
                <a:extLst>
                  <a:ext uri="{0D108BD9-81ED-4DB2-BD59-A6C34878D82A}">
                    <a16:rowId xmlns:a16="http://schemas.microsoft.com/office/drawing/2014/main" val="1118550467"/>
                  </a:ext>
                </a:extLst>
              </a:tr>
              <a:tr h="421542">
                <a:tc>
                  <a:txBody>
                    <a:bodyPr/>
                    <a:lstStyle/>
                    <a:p>
                      <a:r>
                        <a:rPr lang="en-SG" sz="1100" dirty="0"/>
                        <a:t>40</a:t>
                      </a:r>
                    </a:p>
                  </a:txBody>
                  <a:tcPr marL="68580" marR="68580" marT="34290" marB="34290"/>
                </a:tc>
                <a:tc>
                  <a:txBody>
                    <a:bodyPr/>
                    <a:lstStyle/>
                    <a:p>
                      <a:r>
                        <a:rPr lang="en-SG" sz="1100" dirty="0"/>
                        <a:t>289</a:t>
                      </a:r>
                    </a:p>
                  </a:txBody>
                  <a:tcPr marL="68580" marR="68580" marT="34290" marB="34290"/>
                </a:tc>
                <a:tc>
                  <a:txBody>
                    <a:bodyPr/>
                    <a:lstStyle/>
                    <a:p>
                      <a:r>
                        <a:rPr lang="en-SG" sz="1100" dirty="0"/>
                        <a:t>Yes</a:t>
                      </a:r>
                    </a:p>
                  </a:txBody>
                  <a:tcPr marL="68580" marR="68580" marT="34290" marB="34290"/>
                </a:tc>
                <a:tc>
                  <a:txBody>
                    <a:bodyPr/>
                    <a:lstStyle/>
                    <a:p>
                      <a:r>
                        <a:rPr lang="en-SG" sz="1100" dirty="0"/>
                        <a:t>High</a:t>
                      </a:r>
                    </a:p>
                  </a:txBody>
                  <a:tcPr marL="68580" marR="68580" marT="34290" marB="34290"/>
                </a:tc>
                <a:extLst>
                  <a:ext uri="{0D108BD9-81ED-4DB2-BD59-A6C34878D82A}">
                    <a16:rowId xmlns:a16="http://schemas.microsoft.com/office/drawing/2014/main" val="36791905"/>
                  </a:ext>
                </a:extLst>
              </a:tr>
              <a:tr h="423948">
                <a:tc>
                  <a:txBody>
                    <a:bodyPr/>
                    <a:lstStyle/>
                    <a:p>
                      <a:r>
                        <a:rPr lang="en-SG" sz="1100" dirty="0"/>
                        <a:t>54</a:t>
                      </a:r>
                    </a:p>
                  </a:txBody>
                  <a:tcPr marL="68580" marR="68580" marT="34290" marB="34290"/>
                </a:tc>
                <a:tc>
                  <a:txBody>
                    <a:bodyPr/>
                    <a:lstStyle/>
                    <a:p>
                      <a:r>
                        <a:rPr lang="en-SG" sz="1100" dirty="0"/>
                        <a:t>298</a:t>
                      </a:r>
                    </a:p>
                  </a:txBody>
                  <a:tcPr marL="68580" marR="68580" marT="34290" marB="34290"/>
                </a:tc>
                <a:tc>
                  <a:txBody>
                    <a:bodyPr/>
                    <a:lstStyle/>
                    <a:p>
                      <a:r>
                        <a:rPr lang="en-SG" sz="1100" dirty="0"/>
                        <a:t>Yes</a:t>
                      </a:r>
                    </a:p>
                    <a:p>
                      <a:endParaRPr lang="en-SG" sz="1100" dirty="0"/>
                    </a:p>
                  </a:txBody>
                  <a:tcPr marL="68580" marR="68580" marT="34290" marB="34290"/>
                </a:tc>
                <a:tc>
                  <a:txBody>
                    <a:bodyPr/>
                    <a:lstStyle/>
                    <a:p>
                      <a:r>
                        <a:rPr lang="en-SG" sz="1100" dirty="0"/>
                        <a:t>Low</a:t>
                      </a:r>
                    </a:p>
                  </a:txBody>
                  <a:tcPr marL="68580" marR="68580" marT="34290" marB="34290"/>
                </a:tc>
                <a:extLst>
                  <a:ext uri="{0D108BD9-81ED-4DB2-BD59-A6C34878D82A}">
                    <a16:rowId xmlns:a16="http://schemas.microsoft.com/office/drawing/2014/main" val="243331249"/>
                  </a:ext>
                </a:extLst>
              </a:tr>
              <a:tr h="421542">
                <a:tc>
                  <a:txBody>
                    <a:bodyPr/>
                    <a:lstStyle/>
                    <a:p>
                      <a:r>
                        <a:rPr lang="en-SG" sz="1100" dirty="0"/>
                        <a:t>65</a:t>
                      </a:r>
                    </a:p>
                  </a:txBody>
                  <a:tcPr marL="68580" marR="68580" marT="34290" marB="34290"/>
                </a:tc>
                <a:tc>
                  <a:txBody>
                    <a:bodyPr/>
                    <a:lstStyle/>
                    <a:p>
                      <a:r>
                        <a:rPr lang="en-SG" sz="1100" dirty="0"/>
                        <a:t>300</a:t>
                      </a:r>
                    </a:p>
                  </a:txBody>
                  <a:tcPr marL="68580" marR="68580" marT="34290" marB="34290"/>
                </a:tc>
                <a:tc>
                  <a:txBody>
                    <a:bodyPr/>
                    <a:lstStyle/>
                    <a:p>
                      <a:r>
                        <a:rPr lang="en-SG" sz="1100" dirty="0"/>
                        <a:t>Yes</a:t>
                      </a:r>
                    </a:p>
                  </a:txBody>
                  <a:tcPr marL="68580" marR="68580" marT="34290" marB="34290"/>
                </a:tc>
                <a:tc>
                  <a:txBody>
                    <a:bodyPr/>
                    <a:lstStyle/>
                    <a:p>
                      <a:r>
                        <a:rPr lang="en-SG" sz="1100" dirty="0"/>
                        <a:t>High</a:t>
                      </a:r>
                    </a:p>
                  </a:txBody>
                  <a:tcPr marL="68580" marR="68580" marT="34290" marB="34290"/>
                </a:tc>
                <a:extLst>
                  <a:ext uri="{0D108BD9-81ED-4DB2-BD59-A6C34878D82A}">
                    <a16:rowId xmlns:a16="http://schemas.microsoft.com/office/drawing/2014/main" val="4009879728"/>
                  </a:ext>
                </a:extLst>
              </a:tr>
              <a:tr h="421542">
                <a:tc>
                  <a:txBody>
                    <a:bodyPr/>
                    <a:lstStyle/>
                    <a:p>
                      <a:r>
                        <a:rPr lang="en-SG" sz="1100" dirty="0"/>
                        <a:t>55</a:t>
                      </a:r>
                    </a:p>
                  </a:txBody>
                  <a:tcPr marL="68580" marR="68580" marT="34290" marB="34290"/>
                </a:tc>
                <a:tc>
                  <a:txBody>
                    <a:bodyPr/>
                    <a:lstStyle/>
                    <a:p>
                      <a:r>
                        <a:rPr lang="en-SG" sz="1100" dirty="0"/>
                        <a:t>172</a:t>
                      </a:r>
                    </a:p>
                  </a:txBody>
                  <a:tcPr marL="68580" marR="68580" marT="34290" marB="34290"/>
                </a:tc>
                <a:tc>
                  <a:txBody>
                    <a:bodyPr/>
                    <a:lstStyle/>
                    <a:p>
                      <a:r>
                        <a:rPr lang="en-SG" sz="1100" dirty="0"/>
                        <a:t>No</a:t>
                      </a:r>
                    </a:p>
                  </a:txBody>
                  <a:tcPr marL="68580" marR="68580" marT="34290" marB="34290"/>
                </a:tc>
                <a:tc>
                  <a:txBody>
                    <a:bodyPr/>
                    <a:lstStyle/>
                    <a:p>
                      <a:r>
                        <a:rPr lang="en-SG" sz="1100" dirty="0"/>
                        <a:t>Low</a:t>
                      </a:r>
                    </a:p>
                  </a:txBody>
                  <a:tcPr marL="68580" marR="68580" marT="34290" marB="34290"/>
                </a:tc>
                <a:extLst>
                  <a:ext uri="{0D108BD9-81ED-4DB2-BD59-A6C34878D82A}">
                    <a16:rowId xmlns:a16="http://schemas.microsoft.com/office/drawing/2014/main" val="269633334"/>
                  </a:ext>
                </a:extLst>
              </a:tr>
              <a:tr h="421542">
                <a:tc>
                  <a:txBody>
                    <a:bodyPr/>
                    <a:lstStyle/>
                    <a:p>
                      <a:r>
                        <a:rPr lang="en-SG" sz="1100" dirty="0"/>
                        <a:t>45</a:t>
                      </a:r>
                    </a:p>
                  </a:txBody>
                  <a:tcPr marL="68580" marR="68580" marT="34290" marB="34290"/>
                </a:tc>
                <a:tc>
                  <a:txBody>
                    <a:bodyPr/>
                    <a:lstStyle/>
                    <a:p>
                      <a:r>
                        <a:rPr lang="en-SG" sz="1100" dirty="0"/>
                        <a:t>176</a:t>
                      </a:r>
                    </a:p>
                  </a:txBody>
                  <a:tcPr marL="68580" marR="68580" marT="34290" marB="34290"/>
                </a:tc>
                <a:tc>
                  <a:txBody>
                    <a:bodyPr/>
                    <a:lstStyle/>
                    <a:p>
                      <a:r>
                        <a:rPr lang="en-SG" sz="1100" dirty="0"/>
                        <a:t>No</a:t>
                      </a:r>
                    </a:p>
                  </a:txBody>
                  <a:tcPr marL="68580" marR="68580" marT="34290" marB="34290"/>
                </a:tc>
                <a:tc>
                  <a:txBody>
                    <a:bodyPr/>
                    <a:lstStyle/>
                    <a:p>
                      <a:r>
                        <a:rPr lang="en-SG" sz="1100" dirty="0"/>
                        <a:t>Low</a:t>
                      </a:r>
                    </a:p>
                  </a:txBody>
                  <a:tcPr marL="68580" marR="68580" marT="34290" marB="34290"/>
                </a:tc>
                <a:extLst>
                  <a:ext uri="{0D108BD9-81ED-4DB2-BD59-A6C34878D82A}">
                    <a16:rowId xmlns:a16="http://schemas.microsoft.com/office/drawing/2014/main" val="3879227386"/>
                  </a:ext>
                </a:extLst>
              </a:tr>
              <a:tr h="421542">
                <a:tc>
                  <a:txBody>
                    <a:bodyPr/>
                    <a:lstStyle/>
                    <a:p>
                      <a:r>
                        <a:rPr lang="en-SG" sz="1100" dirty="0"/>
                        <a:t>76</a:t>
                      </a:r>
                    </a:p>
                  </a:txBody>
                  <a:tcPr marL="68580" marR="68580" marT="34290" marB="34290"/>
                </a:tc>
                <a:tc>
                  <a:txBody>
                    <a:bodyPr/>
                    <a:lstStyle/>
                    <a:p>
                      <a:r>
                        <a:rPr lang="en-SG" sz="1100" dirty="0"/>
                        <a:t>212</a:t>
                      </a:r>
                    </a:p>
                  </a:txBody>
                  <a:tcPr marL="68580" marR="68580" marT="34290" marB="34290"/>
                </a:tc>
                <a:tc>
                  <a:txBody>
                    <a:bodyPr/>
                    <a:lstStyle/>
                    <a:p>
                      <a:r>
                        <a:rPr lang="en-SG" sz="1100" dirty="0"/>
                        <a:t>No</a:t>
                      </a:r>
                    </a:p>
                  </a:txBody>
                  <a:tcPr marL="68580" marR="68580" marT="34290" marB="34290"/>
                </a:tc>
                <a:tc>
                  <a:txBody>
                    <a:bodyPr/>
                    <a:lstStyle/>
                    <a:p>
                      <a:r>
                        <a:rPr lang="en-SG" sz="1100" dirty="0"/>
                        <a:t>High</a:t>
                      </a:r>
                    </a:p>
                  </a:txBody>
                  <a:tcPr marL="68580" marR="68580" marT="34290" marB="34290"/>
                </a:tc>
                <a:extLst>
                  <a:ext uri="{0D108BD9-81ED-4DB2-BD59-A6C34878D82A}">
                    <a16:rowId xmlns:a16="http://schemas.microsoft.com/office/drawing/2014/main" val="1553094444"/>
                  </a:ext>
                </a:extLst>
              </a:tr>
              <a:tr h="421542">
                <a:tc>
                  <a:txBody>
                    <a:bodyPr/>
                    <a:lstStyle/>
                    <a:p>
                      <a:r>
                        <a:rPr lang="en-SG" sz="1100" dirty="0"/>
                        <a:t>77</a:t>
                      </a:r>
                    </a:p>
                  </a:txBody>
                  <a:tcPr marL="68580" marR="68580" marT="34290" marB="34290"/>
                </a:tc>
                <a:tc>
                  <a:txBody>
                    <a:bodyPr/>
                    <a:lstStyle/>
                    <a:p>
                      <a:r>
                        <a:rPr lang="en-SG" sz="1100" dirty="0"/>
                        <a:t>281</a:t>
                      </a:r>
                    </a:p>
                  </a:txBody>
                  <a:tcPr marL="68580" marR="68580" marT="34290" marB="34290"/>
                </a:tc>
                <a:tc>
                  <a:txBody>
                    <a:bodyPr/>
                    <a:lstStyle/>
                    <a:p>
                      <a:r>
                        <a:rPr lang="en-SG" sz="1100" dirty="0"/>
                        <a:t>Yes</a:t>
                      </a:r>
                    </a:p>
                  </a:txBody>
                  <a:tcPr marL="68580" marR="68580" marT="34290" marB="34290"/>
                </a:tc>
                <a:tc>
                  <a:txBody>
                    <a:bodyPr/>
                    <a:lstStyle/>
                    <a:p>
                      <a:r>
                        <a:rPr lang="en-SG" sz="1100" dirty="0"/>
                        <a:t>High</a:t>
                      </a:r>
                    </a:p>
                  </a:txBody>
                  <a:tcPr marL="68580" marR="68580" marT="34290" marB="34290"/>
                </a:tc>
                <a:extLst>
                  <a:ext uri="{0D108BD9-81ED-4DB2-BD59-A6C34878D82A}">
                    <a16:rowId xmlns:a16="http://schemas.microsoft.com/office/drawing/2014/main" val="1721160970"/>
                  </a:ext>
                </a:extLst>
              </a:tr>
            </a:tbl>
          </a:graphicData>
        </a:graphic>
      </p:graphicFrame>
      <p:sp>
        <p:nvSpPr>
          <p:cNvPr id="8" name="TextBox 7">
            <a:extLst>
              <a:ext uri="{FF2B5EF4-FFF2-40B4-BE49-F238E27FC236}">
                <a16:creationId xmlns:a16="http://schemas.microsoft.com/office/drawing/2014/main" id="{2A256B87-F7F5-41CD-8D30-01F3917D806D}"/>
              </a:ext>
            </a:extLst>
          </p:cNvPr>
          <p:cNvSpPr txBox="1"/>
          <p:nvPr/>
        </p:nvSpPr>
        <p:spPr>
          <a:xfrm>
            <a:off x="7034715" y="2797171"/>
            <a:ext cx="1177787" cy="369332"/>
          </a:xfrm>
          <a:prstGeom prst="rect">
            <a:avLst/>
          </a:prstGeom>
          <a:noFill/>
        </p:spPr>
        <p:txBody>
          <a:bodyPr wrap="square" rtlCol="0">
            <a:spAutoFit/>
          </a:bodyPr>
          <a:lstStyle/>
          <a:p>
            <a:r>
              <a:rPr lang="en-SG" sz="1800" b="1" dirty="0"/>
              <a:t>Lowest </a:t>
            </a:r>
          </a:p>
        </p:txBody>
      </p:sp>
      <p:sp>
        <p:nvSpPr>
          <p:cNvPr id="9" name="Arrow: Down 8">
            <a:extLst>
              <a:ext uri="{FF2B5EF4-FFF2-40B4-BE49-F238E27FC236}">
                <a16:creationId xmlns:a16="http://schemas.microsoft.com/office/drawing/2014/main" id="{2419D54B-32F1-4900-A4E9-F94A5D6DD430}"/>
              </a:ext>
            </a:extLst>
          </p:cNvPr>
          <p:cNvSpPr/>
          <p:nvPr/>
        </p:nvSpPr>
        <p:spPr>
          <a:xfrm rot="8865309">
            <a:off x="6890725" y="2230618"/>
            <a:ext cx="465330" cy="4880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 name="TextBox 10">
            <a:extLst>
              <a:ext uri="{FF2B5EF4-FFF2-40B4-BE49-F238E27FC236}">
                <a16:creationId xmlns:a16="http://schemas.microsoft.com/office/drawing/2014/main" id="{32240351-3E12-4604-B728-0AAA7FCA867A}"/>
              </a:ext>
            </a:extLst>
          </p:cNvPr>
          <p:cNvSpPr txBox="1"/>
          <p:nvPr/>
        </p:nvSpPr>
        <p:spPr>
          <a:xfrm>
            <a:off x="1532335" y="3696745"/>
            <a:ext cx="6079331" cy="369332"/>
          </a:xfrm>
          <a:prstGeom prst="rect">
            <a:avLst/>
          </a:prstGeom>
          <a:solidFill>
            <a:schemeClr val="bg1"/>
          </a:solidFill>
        </p:spPr>
        <p:txBody>
          <a:bodyPr wrap="square">
            <a:spAutoFit/>
          </a:bodyPr>
          <a:lstStyle/>
          <a:p>
            <a:pPr algn="ctr"/>
            <a:r>
              <a:rPr lang="en-SG" sz="1800" dirty="0">
                <a:solidFill>
                  <a:srgbClr val="FF0000"/>
                </a:solidFill>
              </a:rPr>
              <a:t>First Rule will be cholesterol level</a:t>
            </a:r>
          </a:p>
        </p:txBody>
      </p:sp>
    </p:spTree>
    <p:extLst>
      <p:ext uri="{BB962C8B-B14F-4D97-AF65-F5344CB8AC3E}">
        <p14:creationId xmlns:p14="http://schemas.microsoft.com/office/powerpoint/2010/main" val="289898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87E2E6-132C-5D0D-59C0-2C0F62476C15}"/>
              </a:ext>
            </a:extLst>
          </p:cNvPr>
          <p:cNvPicPr>
            <a:picLocks noChangeAspect="1"/>
          </p:cNvPicPr>
          <p:nvPr/>
        </p:nvPicPr>
        <p:blipFill>
          <a:blip r:embed="rId3"/>
          <a:stretch>
            <a:fillRect/>
          </a:stretch>
        </p:blipFill>
        <p:spPr>
          <a:xfrm>
            <a:off x="0" y="1"/>
            <a:ext cx="9144000" cy="1208489"/>
          </a:xfrm>
          <a:prstGeom prst="rect">
            <a:avLst/>
          </a:prstGeom>
        </p:spPr>
      </p:pic>
      <p:sp>
        <p:nvSpPr>
          <p:cNvPr id="26" name="TextBox 25"/>
          <p:cNvSpPr txBox="1"/>
          <p:nvPr/>
        </p:nvSpPr>
        <p:spPr>
          <a:xfrm>
            <a:off x="578118" y="381660"/>
            <a:ext cx="7426295" cy="507831"/>
          </a:xfrm>
          <a:prstGeom prst="rect">
            <a:avLst/>
          </a:prstGeom>
          <a:noFill/>
        </p:spPr>
        <p:txBody>
          <a:bodyPr wrap="square" rtlCol="0">
            <a:spAutoFit/>
          </a:bodyPr>
          <a:lstStyle/>
          <a:p>
            <a:r>
              <a:rPr lang="en-SG" sz="2700" b="1" dirty="0">
                <a:solidFill>
                  <a:schemeClr val="bg1"/>
                </a:solidFill>
              </a:rPr>
              <a:t>Decision Trees Construction</a:t>
            </a:r>
            <a:endParaRPr lang="en-US" sz="2700" b="1" dirty="0">
              <a:solidFill>
                <a:schemeClr val="bg1"/>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25</a:t>
            </a:fld>
            <a:endParaRPr lang="en-US"/>
          </a:p>
        </p:txBody>
      </p:sp>
      <p:sp>
        <p:nvSpPr>
          <p:cNvPr id="10" name="TextBox 9">
            <a:extLst>
              <a:ext uri="{FF2B5EF4-FFF2-40B4-BE49-F238E27FC236}">
                <a16:creationId xmlns:a16="http://schemas.microsoft.com/office/drawing/2014/main" id="{A4D66AA8-EB42-4CC7-B652-2F6DD9510155}"/>
              </a:ext>
            </a:extLst>
          </p:cNvPr>
          <p:cNvSpPr txBox="1"/>
          <p:nvPr/>
        </p:nvSpPr>
        <p:spPr>
          <a:xfrm>
            <a:off x="3439977" y="1308501"/>
            <a:ext cx="1853543" cy="400110"/>
          </a:xfrm>
          <a:prstGeom prst="rect">
            <a:avLst/>
          </a:prstGeom>
          <a:solidFill>
            <a:schemeClr val="bg1"/>
          </a:solidFill>
          <a:ln w="28575">
            <a:solidFill>
              <a:schemeClr val="tx1"/>
            </a:solidFill>
          </a:ln>
        </p:spPr>
        <p:txBody>
          <a:bodyPr wrap="square">
            <a:spAutoFit/>
          </a:bodyPr>
          <a:lstStyle/>
          <a:p>
            <a:pPr algn="ctr"/>
            <a:r>
              <a:rPr lang="en-SG" sz="2000" dirty="0"/>
              <a:t>Cholesterol</a:t>
            </a:r>
          </a:p>
        </p:txBody>
      </p:sp>
      <p:cxnSp>
        <p:nvCxnSpPr>
          <p:cNvPr id="3" name="Straight Arrow Connector 2">
            <a:extLst>
              <a:ext uri="{FF2B5EF4-FFF2-40B4-BE49-F238E27FC236}">
                <a16:creationId xmlns:a16="http://schemas.microsoft.com/office/drawing/2014/main" id="{A10C98B2-FA86-4876-8C07-16345CBC5102}"/>
              </a:ext>
            </a:extLst>
          </p:cNvPr>
          <p:cNvCxnSpPr/>
          <p:nvPr/>
        </p:nvCxnSpPr>
        <p:spPr>
          <a:xfrm flipV="1">
            <a:off x="5600700" y="100012"/>
            <a:ext cx="0" cy="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70CCFD-67D0-4224-9915-5987E7144440}"/>
              </a:ext>
            </a:extLst>
          </p:cNvPr>
          <p:cNvCxnSpPr>
            <a:cxnSpLocks/>
            <a:stCxn id="10" idx="2"/>
          </p:cNvCxnSpPr>
          <p:nvPr/>
        </p:nvCxnSpPr>
        <p:spPr>
          <a:xfrm flipH="1">
            <a:off x="3000376" y="1708611"/>
            <a:ext cx="1366373" cy="79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7FE6E5A-EC5C-45E3-9519-8682E88C7733}"/>
              </a:ext>
            </a:extLst>
          </p:cNvPr>
          <p:cNvCxnSpPr>
            <a:cxnSpLocks/>
            <a:stCxn id="10" idx="2"/>
          </p:cNvCxnSpPr>
          <p:nvPr/>
        </p:nvCxnSpPr>
        <p:spPr>
          <a:xfrm>
            <a:off x="4366749" y="1708611"/>
            <a:ext cx="1333964" cy="79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EE89B0-908C-4EC3-A051-C8339A13A2F3}"/>
              </a:ext>
            </a:extLst>
          </p:cNvPr>
          <p:cNvSpPr txBox="1"/>
          <p:nvPr/>
        </p:nvSpPr>
        <p:spPr>
          <a:xfrm>
            <a:off x="2781091" y="1828924"/>
            <a:ext cx="908651" cy="369332"/>
          </a:xfrm>
          <a:prstGeom prst="rect">
            <a:avLst/>
          </a:prstGeom>
          <a:noFill/>
        </p:spPr>
        <p:txBody>
          <a:bodyPr wrap="square">
            <a:spAutoFit/>
          </a:bodyPr>
          <a:lstStyle/>
          <a:p>
            <a:r>
              <a:rPr lang="en-SG" sz="1800" dirty="0"/>
              <a:t>&gt;=212</a:t>
            </a:r>
          </a:p>
        </p:txBody>
      </p:sp>
      <p:sp>
        <p:nvSpPr>
          <p:cNvPr id="17" name="TextBox 16">
            <a:extLst>
              <a:ext uri="{FF2B5EF4-FFF2-40B4-BE49-F238E27FC236}">
                <a16:creationId xmlns:a16="http://schemas.microsoft.com/office/drawing/2014/main" id="{8CD9DBC3-4E86-4A19-BE57-9CD459077FB8}"/>
              </a:ext>
            </a:extLst>
          </p:cNvPr>
          <p:cNvSpPr txBox="1"/>
          <p:nvPr/>
        </p:nvSpPr>
        <p:spPr>
          <a:xfrm>
            <a:off x="5161615" y="1792497"/>
            <a:ext cx="908651" cy="369332"/>
          </a:xfrm>
          <a:prstGeom prst="rect">
            <a:avLst/>
          </a:prstGeom>
          <a:noFill/>
        </p:spPr>
        <p:txBody>
          <a:bodyPr wrap="square">
            <a:spAutoFit/>
          </a:bodyPr>
          <a:lstStyle/>
          <a:p>
            <a:r>
              <a:rPr lang="en-SG" sz="1800" dirty="0"/>
              <a:t>212</a:t>
            </a:r>
          </a:p>
        </p:txBody>
      </p:sp>
      <p:sp>
        <p:nvSpPr>
          <p:cNvPr id="19" name="TextBox 18">
            <a:extLst>
              <a:ext uri="{FF2B5EF4-FFF2-40B4-BE49-F238E27FC236}">
                <a16:creationId xmlns:a16="http://schemas.microsoft.com/office/drawing/2014/main" id="{F4CCC752-ED54-48DB-8B11-334F9452DB83}"/>
              </a:ext>
            </a:extLst>
          </p:cNvPr>
          <p:cNvSpPr txBox="1"/>
          <p:nvPr/>
        </p:nvSpPr>
        <p:spPr>
          <a:xfrm>
            <a:off x="1923171" y="2328603"/>
            <a:ext cx="1853543" cy="784830"/>
          </a:xfrm>
          <a:prstGeom prst="rect">
            <a:avLst/>
          </a:prstGeom>
          <a:solidFill>
            <a:schemeClr val="bg1"/>
          </a:solidFill>
        </p:spPr>
        <p:txBody>
          <a:bodyPr wrap="square">
            <a:spAutoFit/>
          </a:bodyPr>
          <a:lstStyle/>
          <a:p>
            <a:r>
              <a:rPr lang="en-SG" sz="1500" dirty="0"/>
              <a:t>5 patients: </a:t>
            </a:r>
          </a:p>
          <a:p>
            <a:r>
              <a:rPr lang="en-SG" sz="1500" dirty="0"/>
              <a:t>4 high risk, 1 low risk</a:t>
            </a:r>
          </a:p>
        </p:txBody>
      </p:sp>
      <p:sp>
        <p:nvSpPr>
          <p:cNvPr id="20" name="TextBox 19">
            <a:extLst>
              <a:ext uri="{FF2B5EF4-FFF2-40B4-BE49-F238E27FC236}">
                <a16:creationId xmlns:a16="http://schemas.microsoft.com/office/drawing/2014/main" id="{6C38180A-4BCD-472E-8985-92131E2164B3}"/>
              </a:ext>
            </a:extLst>
          </p:cNvPr>
          <p:cNvSpPr txBox="1"/>
          <p:nvPr/>
        </p:nvSpPr>
        <p:spPr>
          <a:xfrm>
            <a:off x="5293519" y="2859517"/>
            <a:ext cx="1853543" cy="553998"/>
          </a:xfrm>
          <a:prstGeom prst="rect">
            <a:avLst/>
          </a:prstGeom>
          <a:solidFill>
            <a:schemeClr val="bg1"/>
          </a:solidFill>
        </p:spPr>
        <p:txBody>
          <a:bodyPr wrap="square">
            <a:spAutoFit/>
          </a:bodyPr>
          <a:lstStyle/>
          <a:p>
            <a:r>
              <a:rPr lang="en-SG" sz="1500" dirty="0"/>
              <a:t>2 patients: </a:t>
            </a:r>
          </a:p>
          <a:p>
            <a:r>
              <a:rPr lang="en-SG" sz="1500" dirty="0"/>
              <a:t>2 low risk</a:t>
            </a:r>
          </a:p>
        </p:txBody>
      </p:sp>
      <p:sp>
        <p:nvSpPr>
          <p:cNvPr id="22" name="TextBox 21">
            <a:extLst>
              <a:ext uri="{FF2B5EF4-FFF2-40B4-BE49-F238E27FC236}">
                <a16:creationId xmlns:a16="http://schemas.microsoft.com/office/drawing/2014/main" id="{5606E2F2-0155-412B-A6AF-B53C7E1CB2EE}"/>
              </a:ext>
            </a:extLst>
          </p:cNvPr>
          <p:cNvSpPr txBox="1"/>
          <p:nvPr/>
        </p:nvSpPr>
        <p:spPr>
          <a:xfrm>
            <a:off x="5058995" y="2307708"/>
            <a:ext cx="1853543" cy="584269"/>
          </a:xfrm>
          <a:prstGeom prst="ellipse">
            <a:avLst/>
          </a:prstGeom>
          <a:solidFill>
            <a:schemeClr val="bg1"/>
          </a:solidFill>
          <a:ln w="28575">
            <a:solidFill>
              <a:schemeClr val="accent1"/>
            </a:solidFill>
          </a:ln>
        </p:spPr>
        <p:txBody>
          <a:bodyPr wrap="square">
            <a:spAutoFit/>
          </a:bodyPr>
          <a:lstStyle/>
          <a:p>
            <a:r>
              <a:rPr lang="en-SG" sz="2100" dirty="0"/>
              <a:t>Low Risk</a:t>
            </a:r>
          </a:p>
        </p:txBody>
      </p:sp>
      <p:sp>
        <p:nvSpPr>
          <p:cNvPr id="21" name="TextBox 20">
            <a:extLst>
              <a:ext uri="{FF2B5EF4-FFF2-40B4-BE49-F238E27FC236}">
                <a16:creationId xmlns:a16="http://schemas.microsoft.com/office/drawing/2014/main" id="{D43A0AE0-FBCC-479B-AB72-342063634446}"/>
              </a:ext>
            </a:extLst>
          </p:cNvPr>
          <p:cNvSpPr txBox="1"/>
          <p:nvPr/>
        </p:nvSpPr>
        <p:spPr>
          <a:xfrm>
            <a:off x="921457" y="3379816"/>
            <a:ext cx="2864644" cy="1061829"/>
          </a:xfrm>
          <a:prstGeom prst="rect">
            <a:avLst/>
          </a:prstGeom>
          <a:noFill/>
        </p:spPr>
        <p:txBody>
          <a:bodyPr wrap="square" rtlCol="0">
            <a:spAutoFit/>
          </a:bodyPr>
          <a:lstStyle/>
          <a:p>
            <a:r>
              <a:rPr lang="en-SG" sz="2100" dirty="0">
                <a:solidFill>
                  <a:srgbClr val="FF0000"/>
                </a:solidFill>
              </a:rPr>
              <a:t>Repeat the process again to find the next rule</a:t>
            </a:r>
          </a:p>
        </p:txBody>
      </p:sp>
      <p:sp>
        <p:nvSpPr>
          <p:cNvPr id="23" name="Arrow: Curved Right 22">
            <a:extLst>
              <a:ext uri="{FF2B5EF4-FFF2-40B4-BE49-F238E27FC236}">
                <a16:creationId xmlns:a16="http://schemas.microsoft.com/office/drawing/2014/main" id="{B431C6E7-0DF2-4BA1-B431-2ECD665025BF}"/>
              </a:ext>
            </a:extLst>
          </p:cNvPr>
          <p:cNvSpPr/>
          <p:nvPr/>
        </p:nvSpPr>
        <p:spPr>
          <a:xfrm flipH="1" flipV="1">
            <a:off x="3822038" y="2687415"/>
            <a:ext cx="525936" cy="1233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50">
              <a:solidFill>
                <a:schemeClr val="tx1"/>
              </a:solidFill>
            </a:endParaRPr>
          </a:p>
        </p:txBody>
      </p:sp>
    </p:spTree>
    <p:extLst>
      <p:ext uri="{BB962C8B-B14F-4D97-AF65-F5344CB8AC3E}">
        <p14:creationId xmlns:p14="http://schemas.microsoft.com/office/powerpoint/2010/main" val="1073116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B72F9-0565-937B-6EE0-8B504DBD305D}"/>
              </a:ext>
            </a:extLst>
          </p:cNvPr>
          <p:cNvPicPr>
            <a:picLocks noChangeAspect="1"/>
          </p:cNvPicPr>
          <p:nvPr/>
        </p:nvPicPr>
        <p:blipFill>
          <a:blip r:embed="rId3"/>
          <a:stretch>
            <a:fillRect/>
          </a:stretch>
        </p:blipFill>
        <p:spPr>
          <a:xfrm>
            <a:off x="0" y="1"/>
            <a:ext cx="9144000" cy="1208489"/>
          </a:xfrm>
          <a:prstGeom prst="rect">
            <a:avLst/>
          </a:prstGeom>
        </p:spPr>
      </p:pic>
      <p:sp>
        <p:nvSpPr>
          <p:cNvPr id="26" name="TextBox 25"/>
          <p:cNvSpPr txBox="1"/>
          <p:nvPr/>
        </p:nvSpPr>
        <p:spPr>
          <a:xfrm>
            <a:off x="578118" y="381660"/>
            <a:ext cx="7426295" cy="507831"/>
          </a:xfrm>
          <a:prstGeom prst="rect">
            <a:avLst/>
          </a:prstGeom>
          <a:noFill/>
        </p:spPr>
        <p:txBody>
          <a:bodyPr wrap="square" rtlCol="0">
            <a:spAutoFit/>
          </a:bodyPr>
          <a:lstStyle/>
          <a:p>
            <a:r>
              <a:rPr lang="en-SG" sz="2700" b="1" dirty="0">
                <a:solidFill>
                  <a:schemeClr val="bg1"/>
                </a:solidFill>
              </a:rPr>
              <a:t>Decision Trees Construction</a:t>
            </a:r>
            <a:endParaRPr lang="en-US" sz="2700" b="1" dirty="0">
              <a:solidFill>
                <a:schemeClr val="bg1"/>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26</a:t>
            </a:fld>
            <a:endParaRPr lang="en-US"/>
          </a:p>
        </p:txBody>
      </p:sp>
      <p:sp>
        <p:nvSpPr>
          <p:cNvPr id="10" name="TextBox 9">
            <a:extLst>
              <a:ext uri="{FF2B5EF4-FFF2-40B4-BE49-F238E27FC236}">
                <a16:creationId xmlns:a16="http://schemas.microsoft.com/office/drawing/2014/main" id="{A4D66AA8-EB42-4CC7-B652-2F6DD9510155}"/>
              </a:ext>
            </a:extLst>
          </p:cNvPr>
          <p:cNvSpPr txBox="1"/>
          <p:nvPr/>
        </p:nvSpPr>
        <p:spPr>
          <a:xfrm>
            <a:off x="3439977" y="1286270"/>
            <a:ext cx="1853543" cy="400110"/>
          </a:xfrm>
          <a:prstGeom prst="rect">
            <a:avLst/>
          </a:prstGeom>
          <a:solidFill>
            <a:schemeClr val="bg1"/>
          </a:solidFill>
          <a:ln w="28575">
            <a:solidFill>
              <a:schemeClr val="tx1"/>
            </a:solidFill>
          </a:ln>
        </p:spPr>
        <p:txBody>
          <a:bodyPr wrap="square">
            <a:spAutoFit/>
          </a:bodyPr>
          <a:lstStyle/>
          <a:p>
            <a:pPr algn="ctr"/>
            <a:r>
              <a:rPr lang="en-SG" sz="2000" dirty="0"/>
              <a:t>Cholesterol</a:t>
            </a:r>
          </a:p>
        </p:txBody>
      </p:sp>
      <p:cxnSp>
        <p:nvCxnSpPr>
          <p:cNvPr id="3" name="Straight Arrow Connector 2">
            <a:extLst>
              <a:ext uri="{FF2B5EF4-FFF2-40B4-BE49-F238E27FC236}">
                <a16:creationId xmlns:a16="http://schemas.microsoft.com/office/drawing/2014/main" id="{A10C98B2-FA86-4876-8C07-16345CBC5102}"/>
              </a:ext>
            </a:extLst>
          </p:cNvPr>
          <p:cNvCxnSpPr/>
          <p:nvPr/>
        </p:nvCxnSpPr>
        <p:spPr>
          <a:xfrm flipV="1">
            <a:off x="5600700" y="100012"/>
            <a:ext cx="0" cy="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70CCFD-67D0-4224-9915-5987E7144440}"/>
              </a:ext>
            </a:extLst>
          </p:cNvPr>
          <p:cNvCxnSpPr>
            <a:cxnSpLocks/>
            <a:stCxn id="10" idx="2"/>
            <a:endCxn id="24" idx="0"/>
          </p:cNvCxnSpPr>
          <p:nvPr/>
        </p:nvCxnSpPr>
        <p:spPr>
          <a:xfrm flipH="1">
            <a:off x="2908705" y="1686380"/>
            <a:ext cx="1458044" cy="657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7FE6E5A-EC5C-45E3-9519-8682E88C7733}"/>
              </a:ext>
            </a:extLst>
          </p:cNvPr>
          <p:cNvCxnSpPr>
            <a:cxnSpLocks/>
            <a:stCxn id="10" idx="2"/>
            <a:endCxn id="22" idx="0"/>
          </p:cNvCxnSpPr>
          <p:nvPr/>
        </p:nvCxnSpPr>
        <p:spPr>
          <a:xfrm>
            <a:off x="4366749" y="1686380"/>
            <a:ext cx="1619018" cy="62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EE89B0-908C-4EC3-A051-C8339A13A2F3}"/>
              </a:ext>
            </a:extLst>
          </p:cNvPr>
          <p:cNvSpPr txBox="1"/>
          <p:nvPr/>
        </p:nvSpPr>
        <p:spPr>
          <a:xfrm>
            <a:off x="2765851" y="1717645"/>
            <a:ext cx="908651" cy="369332"/>
          </a:xfrm>
          <a:prstGeom prst="rect">
            <a:avLst/>
          </a:prstGeom>
          <a:noFill/>
        </p:spPr>
        <p:txBody>
          <a:bodyPr wrap="square">
            <a:spAutoFit/>
          </a:bodyPr>
          <a:lstStyle/>
          <a:p>
            <a:r>
              <a:rPr lang="en-SG" sz="1800" dirty="0"/>
              <a:t>&gt;=212</a:t>
            </a:r>
          </a:p>
        </p:txBody>
      </p:sp>
      <p:sp>
        <p:nvSpPr>
          <p:cNvPr id="17" name="TextBox 16">
            <a:extLst>
              <a:ext uri="{FF2B5EF4-FFF2-40B4-BE49-F238E27FC236}">
                <a16:creationId xmlns:a16="http://schemas.microsoft.com/office/drawing/2014/main" id="{8CD9DBC3-4E86-4A19-BE57-9CD459077FB8}"/>
              </a:ext>
            </a:extLst>
          </p:cNvPr>
          <p:cNvSpPr txBox="1"/>
          <p:nvPr/>
        </p:nvSpPr>
        <p:spPr>
          <a:xfrm>
            <a:off x="5146375" y="1681218"/>
            <a:ext cx="908651" cy="369332"/>
          </a:xfrm>
          <a:prstGeom prst="rect">
            <a:avLst/>
          </a:prstGeom>
          <a:noFill/>
        </p:spPr>
        <p:txBody>
          <a:bodyPr wrap="square">
            <a:spAutoFit/>
          </a:bodyPr>
          <a:lstStyle/>
          <a:p>
            <a:r>
              <a:rPr lang="en-SG" sz="1800" dirty="0"/>
              <a:t>&lt;212</a:t>
            </a:r>
          </a:p>
        </p:txBody>
      </p:sp>
      <p:sp>
        <p:nvSpPr>
          <p:cNvPr id="19" name="TextBox 18">
            <a:extLst>
              <a:ext uri="{FF2B5EF4-FFF2-40B4-BE49-F238E27FC236}">
                <a16:creationId xmlns:a16="http://schemas.microsoft.com/office/drawing/2014/main" id="{F4CCC752-ED54-48DB-8B11-334F9452DB83}"/>
              </a:ext>
            </a:extLst>
          </p:cNvPr>
          <p:cNvSpPr txBox="1"/>
          <p:nvPr/>
        </p:nvSpPr>
        <p:spPr>
          <a:xfrm>
            <a:off x="1932558" y="2421958"/>
            <a:ext cx="1853543" cy="276999"/>
          </a:xfrm>
          <a:prstGeom prst="rect">
            <a:avLst/>
          </a:prstGeom>
          <a:solidFill>
            <a:schemeClr val="bg1"/>
          </a:solidFill>
        </p:spPr>
        <p:txBody>
          <a:bodyPr wrap="square">
            <a:spAutoFit/>
          </a:bodyPr>
          <a:lstStyle/>
          <a:p>
            <a:endParaRPr lang="en-SG" sz="1200" dirty="0"/>
          </a:p>
        </p:txBody>
      </p:sp>
      <p:sp>
        <p:nvSpPr>
          <p:cNvPr id="20" name="TextBox 19">
            <a:extLst>
              <a:ext uri="{FF2B5EF4-FFF2-40B4-BE49-F238E27FC236}">
                <a16:creationId xmlns:a16="http://schemas.microsoft.com/office/drawing/2014/main" id="{6C38180A-4BCD-472E-8985-92131E2164B3}"/>
              </a:ext>
            </a:extLst>
          </p:cNvPr>
          <p:cNvSpPr txBox="1"/>
          <p:nvPr/>
        </p:nvSpPr>
        <p:spPr>
          <a:xfrm>
            <a:off x="5293519" y="2979430"/>
            <a:ext cx="1853543" cy="461665"/>
          </a:xfrm>
          <a:prstGeom prst="rect">
            <a:avLst/>
          </a:prstGeom>
          <a:solidFill>
            <a:schemeClr val="bg1"/>
          </a:solidFill>
        </p:spPr>
        <p:txBody>
          <a:bodyPr wrap="square">
            <a:spAutoFit/>
          </a:bodyPr>
          <a:lstStyle/>
          <a:p>
            <a:r>
              <a:rPr lang="en-SG" sz="1200" dirty="0"/>
              <a:t>2 patients: </a:t>
            </a:r>
          </a:p>
          <a:p>
            <a:r>
              <a:rPr lang="en-SG" sz="1200" dirty="0"/>
              <a:t>2 low risk</a:t>
            </a:r>
          </a:p>
        </p:txBody>
      </p:sp>
      <p:sp>
        <p:nvSpPr>
          <p:cNvPr id="22" name="TextBox 21">
            <a:extLst>
              <a:ext uri="{FF2B5EF4-FFF2-40B4-BE49-F238E27FC236}">
                <a16:creationId xmlns:a16="http://schemas.microsoft.com/office/drawing/2014/main" id="{5606E2F2-0155-412B-A6AF-B53C7E1CB2EE}"/>
              </a:ext>
            </a:extLst>
          </p:cNvPr>
          <p:cNvSpPr txBox="1"/>
          <p:nvPr/>
        </p:nvSpPr>
        <p:spPr>
          <a:xfrm>
            <a:off x="5058995" y="2307708"/>
            <a:ext cx="1853543" cy="519351"/>
          </a:xfrm>
          <a:prstGeom prst="ellipse">
            <a:avLst/>
          </a:prstGeom>
          <a:solidFill>
            <a:schemeClr val="bg1"/>
          </a:solidFill>
          <a:ln w="28575">
            <a:solidFill>
              <a:schemeClr val="accent1"/>
            </a:solidFill>
          </a:ln>
        </p:spPr>
        <p:txBody>
          <a:bodyPr wrap="square">
            <a:spAutoFit/>
          </a:bodyPr>
          <a:lstStyle/>
          <a:p>
            <a:r>
              <a:rPr lang="en-SG" sz="1800" dirty="0"/>
              <a:t>Low Risk</a:t>
            </a:r>
          </a:p>
        </p:txBody>
      </p:sp>
      <p:sp>
        <p:nvSpPr>
          <p:cNvPr id="24" name="TextBox 23">
            <a:extLst>
              <a:ext uri="{FF2B5EF4-FFF2-40B4-BE49-F238E27FC236}">
                <a16:creationId xmlns:a16="http://schemas.microsoft.com/office/drawing/2014/main" id="{1A4C6CA5-B673-4662-A91C-339F568764D8}"/>
              </a:ext>
            </a:extLst>
          </p:cNvPr>
          <p:cNvSpPr txBox="1"/>
          <p:nvPr/>
        </p:nvSpPr>
        <p:spPr>
          <a:xfrm>
            <a:off x="1981933" y="2344178"/>
            <a:ext cx="1853543" cy="400110"/>
          </a:xfrm>
          <a:prstGeom prst="rect">
            <a:avLst/>
          </a:prstGeom>
          <a:solidFill>
            <a:schemeClr val="bg1"/>
          </a:solidFill>
          <a:ln w="28575">
            <a:solidFill>
              <a:schemeClr val="tx1"/>
            </a:solidFill>
          </a:ln>
        </p:spPr>
        <p:txBody>
          <a:bodyPr wrap="square">
            <a:spAutoFit/>
          </a:bodyPr>
          <a:lstStyle/>
          <a:p>
            <a:pPr algn="ctr"/>
            <a:r>
              <a:rPr lang="en-SG" sz="2000" dirty="0"/>
              <a:t>Age</a:t>
            </a:r>
          </a:p>
        </p:txBody>
      </p:sp>
      <p:cxnSp>
        <p:nvCxnSpPr>
          <p:cNvPr id="25" name="Straight Arrow Connector 24">
            <a:extLst>
              <a:ext uri="{FF2B5EF4-FFF2-40B4-BE49-F238E27FC236}">
                <a16:creationId xmlns:a16="http://schemas.microsoft.com/office/drawing/2014/main" id="{FE96A5EC-4074-42F0-A772-E59989B4C63C}"/>
              </a:ext>
            </a:extLst>
          </p:cNvPr>
          <p:cNvCxnSpPr/>
          <p:nvPr/>
        </p:nvCxnSpPr>
        <p:spPr>
          <a:xfrm flipH="1">
            <a:off x="1528502" y="2894956"/>
            <a:ext cx="1366373" cy="71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9EBA4C-7BF3-498D-99DF-46DD336B1F96}"/>
              </a:ext>
            </a:extLst>
          </p:cNvPr>
          <p:cNvCxnSpPr/>
          <p:nvPr/>
        </p:nvCxnSpPr>
        <p:spPr>
          <a:xfrm>
            <a:off x="2894875" y="2894956"/>
            <a:ext cx="1333964" cy="71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7595EE4-E6F9-4FDA-999B-52CA475E39FB}"/>
              </a:ext>
            </a:extLst>
          </p:cNvPr>
          <p:cNvSpPr txBox="1"/>
          <p:nvPr/>
        </p:nvSpPr>
        <p:spPr>
          <a:xfrm>
            <a:off x="1293977" y="2894956"/>
            <a:ext cx="908651" cy="369332"/>
          </a:xfrm>
          <a:prstGeom prst="rect">
            <a:avLst/>
          </a:prstGeom>
          <a:noFill/>
        </p:spPr>
        <p:txBody>
          <a:bodyPr wrap="square">
            <a:spAutoFit/>
          </a:bodyPr>
          <a:lstStyle/>
          <a:p>
            <a:r>
              <a:rPr lang="en-SG" sz="1800" dirty="0"/>
              <a:t>&gt;=55</a:t>
            </a:r>
          </a:p>
        </p:txBody>
      </p:sp>
      <p:sp>
        <p:nvSpPr>
          <p:cNvPr id="29" name="TextBox 28">
            <a:extLst>
              <a:ext uri="{FF2B5EF4-FFF2-40B4-BE49-F238E27FC236}">
                <a16:creationId xmlns:a16="http://schemas.microsoft.com/office/drawing/2014/main" id="{E1B6B716-2BA9-4C22-9C8C-3C9A52FAF622}"/>
              </a:ext>
            </a:extLst>
          </p:cNvPr>
          <p:cNvSpPr txBox="1"/>
          <p:nvPr/>
        </p:nvSpPr>
        <p:spPr>
          <a:xfrm>
            <a:off x="3674501" y="2922953"/>
            <a:ext cx="908651" cy="369332"/>
          </a:xfrm>
          <a:prstGeom prst="rect">
            <a:avLst/>
          </a:prstGeom>
          <a:noFill/>
        </p:spPr>
        <p:txBody>
          <a:bodyPr wrap="square">
            <a:spAutoFit/>
          </a:bodyPr>
          <a:lstStyle/>
          <a:p>
            <a:r>
              <a:rPr lang="en-SG" sz="1800" dirty="0"/>
              <a:t>&lt;55</a:t>
            </a:r>
          </a:p>
        </p:txBody>
      </p:sp>
      <p:sp>
        <p:nvSpPr>
          <p:cNvPr id="30" name="TextBox 29">
            <a:extLst>
              <a:ext uri="{FF2B5EF4-FFF2-40B4-BE49-F238E27FC236}">
                <a16:creationId xmlns:a16="http://schemas.microsoft.com/office/drawing/2014/main" id="{68D5B896-8967-48E8-8A12-D18B94902925}"/>
              </a:ext>
            </a:extLst>
          </p:cNvPr>
          <p:cNvSpPr txBox="1"/>
          <p:nvPr/>
        </p:nvSpPr>
        <p:spPr>
          <a:xfrm>
            <a:off x="578118" y="3651802"/>
            <a:ext cx="1853543" cy="519351"/>
          </a:xfrm>
          <a:prstGeom prst="ellipse">
            <a:avLst/>
          </a:prstGeom>
          <a:solidFill>
            <a:schemeClr val="bg1"/>
          </a:solidFill>
          <a:ln w="28575">
            <a:solidFill>
              <a:schemeClr val="accent1"/>
            </a:solidFill>
          </a:ln>
        </p:spPr>
        <p:txBody>
          <a:bodyPr wrap="square">
            <a:spAutoFit/>
          </a:bodyPr>
          <a:lstStyle/>
          <a:p>
            <a:r>
              <a:rPr lang="en-SG" sz="1800" dirty="0"/>
              <a:t>High Risk</a:t>
            </a:r>
          </a:p>
        </p:txBody>
      </p:sp>
      <p:sp>
        <p:nvSpPr>
          <p:cNvPr id="31" name="TextBox 30">
            <a:extLst>
              <a:ext uri="{FF2B5EF4-FFF2-40B4-BE49-F238E27FC236}">
                <a16:creationId xmlns:a16="http://schemas.microsoft.com/office/drawing/2014/main" id="{66F99602-02F5-438F-9572-50DB74A6B6FA}"/>
              </a:ext>
            </a:extLst>
          </p:cNvPr>
          <p:cNvSpPr txBox="1"/>
          <p:nvPr/>
        </p:nvSpPr>
        <p:spPr>
          <a:xfrm>
            <a:off x="578118" y="4236348"/>
            <a:ext cx="1853543" cy="461665"/>
          </a:xfrm>
          <a:prstGeom prst="rect">
            <a:avLst/>
          </a:prstGeom>
          <a:solidFill>
            <a:schemeClr val="bg1"/>
          </a:solidFill>
        </p:spPr>
        <p:txBody>
          <a:bodyPr wrap="square">
            <a:spAutoFit/>
          </a:bodyPr>
          <a:lstStyle/>
          <a:p>
            <a:r>
              <a:rPr lang="en-SG" sz="1200" dirty="0"/>
              <a:t>3 patients: </a:t>
            </a:r>
          </a:p>
          <a:p>
            <a:r>
              <a:rPr lang="en-SG" sz="1200" dirty="0"/>
              <a:t>3 high risk</a:t>
            </a:r>
          </a:p>
        </p:txBody>
      </p:sp>
      <p:sp>
        <p:nvSpPr>
          <p:cNvPr id="32" name="TextBox 31">
            <a:extLst>
              <a:ext uri="{FF2B5EF4-FFF2-40B4-BE49-F238E27FC236}">
                <a16:creationId xmlns:a16="http://schemas.microsoft.com/office/drawing/2014/main" id="{062F0F37-D7D1-42B7-9619-E53F2BCB8A42}"/>
              </a:ext>
            </a:extLst>
          </p:cNvPr>
          <p:cNvSpPr txBox="1"/>
          <p:nvPr/>
        </p:nvSpPr>
        <p:spPr>
          <a:xfrm>
            <a:off x="3631421" y="3651802"/>
            <a:ext cx="1853543" cy="461665"/>
          </a:xfrm>
          <a:prstGeom prst="rect">
            <a:avLst/>
          </a:prstGeom>
          <a:solidFill>
            <a:schemeClr val="bg1"/>
          </a:solidFill>
        </p:spPr>
        <p:txBody>
          <a:bodyPr wrap="square">
            <a:spAutoFit/>
          </a:bodyPr>
          <a:lstStyle/>
          <a:p>
            <a:r>
              <a:rPr lang="en-SG" sz="1200" dirty="0"/>
              <a:t>2 patients: </a:t>
            </a:r>
          </a:p>
          <a:p>
            <a:r>
              <a:rPr lang="en-SG" sz="1200" dirty="0"/>
              <a:t>1 high risk, 1 low risk</a:t>
            </a:r>
          </a:p>
        </p:txBody>
      </p:sp>
    </p:spTree>
    <p:extLst>
      <p:ext uri="{BB962C8B-B14F-4D97-AF65-F5344CB8AC3E}">
        <p14:creationId xmlns:p14="http://schemas.microsoft.com/office/powerpoint/2010/main" val="1080207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4294B3-C20B-3B74-B485-9FC032ADF7BF}"/>
              </a:ext>
            </a:extLst>
          </p:cNvPr>
          <p:cNvPicPr>
            <a:picLocks noChangeAspect="1"/>
          </p:cNvPicPr>
          <p:nvPr/>
        </p:nvPicPr>
        <p:blipFill>
          <a:blip r:embed="rId3"/>
          <a:stretch>
            <a:fillRect/>
          </a:stretch>
        </p:blipFill>
        <p:spPr>
          <a:xfrm>
            <a:off x="0" y="1"/>
            <a:ext cx="9144000" cy="1208489"/>
          </a:xfrm>
          <a:prstGeom prst="rect">
            <a:avLst/>
          </a:prstGeom>
        </p:spPr>
      </p:pic>
      <p:sp>
        <p:nvSpPr>
          <p:cNvPr id="26" name="TextBox 25"/>
          <p:cNvSpPr txBox="1"/>
          <p:nvPr/>
        </p:nvSpPr>
        <p:spPr>
          <a:xfrm>
            <a:off x="578118" y="381660"/>
            <a:ext cx="7426295" cy="507831"/>
          </a:xfrm>
          <a:prstGeom prst="rect">
            <a:avLst/>
          </a:prstGeom>
          <a:noFill/>
        </p:spPr>
        <p:txBody>
          <a:bodyPr wrap="square" rtlCol="0">
            <a:spAutoFit/>
          </a:bodyPr>
          <a:lstStyle/>
          <a:p>
            <a:r>
              <a:rPr lang="en-SG" sz="2700" b="1" dirty="0">
                <a:solidFill>
                  <a:schemeClr val="bg1"/>
                </a:solidFill>
              </a:rPr>
              <a:t>Decision Trees Construction</a:t>
            </a:r>
            <a:endParaRPr lang="en-US" sz="2700" b="1" dirty="0">
              <a:solidFill>
                <a:schemeClr val="bg1"/>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27</a:t>
            </a:fld>
            <a:endParaRPr lang="en-US"/>
          </a:p>
        </p:txBody>
      </p:sp>
      <p:sp>
        <p:nvSpPr>
          <p:cNvPr id="10" name="TextBox 9">
            <a:extLst>
              <a:ext uri="{FF2B5EF4-FFF2-40B4-BE49-F238E27FC236}">
                <a16:creationId xmlns:a16="http://schemas.microsoft.com/office/drawing/2014/main" id="{A4D66AA8-EB42-4CC7-B652-2F6DD9510155}"/>
              </a:ext>
            </a:extLst>
          </p:cNvPr>
          <p:cNvSpPr txBox="1"/>
          <p:nvPr/>
        </p:nvSpPr>
        <p:spPr>
          <a:xfrm>
            <a:off x="3439977" y="1308501"/>
            <a:ext cx="1853543" cy="400110"/>
          </a:xfrm>
          <a:prstGeom prst="rect">
            <a:avLst/>
          </a:prstGeom>
          <a:solidFill>
            <a:schemeClr val="bg1"/>
          </a:solidFill>
          <a:ln w="28575">
            <a:solidFill>
              <a:schemeClr val="tx1"/>
            </a:solidFill>
          </a:ln>
        </p:spPr>
        <p:txBody>
          <a:bodyPr wrap="square">
            <a:spAutoFit/>
          </a:bodyPr>
          <a:lstStyle/>
          <a:p>
            <a:pPr algn="ctr"/>
            <a:r>
              <a:rPr lang="en-SG" sz="2000" dirty="0"/>
              <a:t>Cholesterol</a:t>
            </a:r>
          </a:p>
        </p:txBody>
      </p:sp>
      <p:cxnSp>
        <p:nvCxnSpPr>
          <p:cNvPr id="3" name="Straight Arrow Connector 2">
            <a:extLst>
              <a:ext uri="{FF2B5EF4-FFF2-40B4-BE49-F238E27FC236}">
                <a16:creationId xmlns:a16="http://schemas.microsoft.com/office/drawing/2014/main" id="{A10C98B2-FA86-4876-8C07-16345CBC5102}"/>
              </a:ext>
            </a:extLst>
          </p:cNvPr>
          <p:cNvCxnSpPr/>
          <p:nvPr/>
        </p:nvCxnSpPr>
        <p:spPr>
          <a:xfrm flipV="1">
            <a:off x="5600700" y="100012"/>
            <a:ext cx="0" cy="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70CCFD-67D0-4224-9915-5987E7144440}"/>
              </a:ext>
            </a:extLst>
          </p:cNvPr>
          <p:cNvCxnSpPr>
            <a:cxnSpLocks/>
            <a:stCxn id="10" idx="2"/>
            <a:endCxn id="24" idx="0"/>
          </p:cNvCxnSpPr>
          <p:nvPr/>
        </p:nvCxnSpPr>
        <p:spPr>
          <a:xfrm flipH="1">
            <a:off x="2908705" y="1708611"/>
            <a:ext cx="1458044" cy="635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7FE6E5A-EC5C-45E3-9519-8682E88C7733}"/>
              </a:ext>
            </a:extLst>
          </p:cNvPr>
          <p:cNvCxnSpPr>
            <a:cxnSpLocks/>
            <a:stCxn id="10" idx="2"/>
            <a:endCxn id="22" idx="0"/>
          </p:cNvCxnSpPr>
          <p:nvPr/>
        </p:nvCxnSpPr>
        <p:spPr>
          <a:xfrm>
            <a:off x="4366749" y="1708611"/>
            <a:ext cx="1619018" cy="599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EE89B0-908C-4EC3-A051-C8339A13A2F3}"/>
              </a:ext>
            </a:extLst>
          </p:cNvPr>
          <p:cNvSpPr txBox="1"/>
          <p:nvPr/>
        </p:nvSpPr>
        <p:spPr>
          <a:xfrm>
            <a:off x="2819381" y="1763322"/>
            <a:ext cx="908651" cy="369332"/>
          </a:xfrm>
          <a:prstGeom prst="rect">
            <a:avLst/>
          </a:prstGeom>
          <a:noFill/>
        </p:spPr>
        <p:txBody>
          <a:bodyPr wrap="square">
            <a:spAutoFit/>
          </a:bodyPr>
          <a:lstStyle/>
          <a:p>
            <a:r>
              <a:rPr lang="en-SG" sz="1800" dirty="0"/>
              <a:t>&gt;=212</a:t>
            </a:r>
          </a:p>
        </p:txBody>
      </p:sp>
      <p:sp>
        <p:nvSpPr>
          <p:cNvPr id="17" name="TextBox 16">
            <a:extLst>
              <a:ext uri="{FF2B5EF4-FFF2-40B4-BE49-F238E27FC236}">
                <a16:creationId xmlns:a16="http://schemas.microsoft.com/office/drawing/2014/main" id="{8CD9DBC3-4E86-4A19-BE57-9CD459077FB8}"/>
              </a:ext>
            </a:extLst>
          </p:cNvPr>
          <p:cNvSpPr txBox="1"/>
          <p:nvPr/>
        </p:nvSpPr>
        <p:spPr>
          <a:xfrm>
            <a:off x="5199905" y="1726895"/>
            <a:ext cx="908651" cy="369332"/>
          </a:xfrm>
          <a:prstGeom prst="rect">
            <a:avLst/>
          </a:prstGeom>
          <a:noFill/>
        </p:spPr>
        <p:txBody>
          <a:bodyPr wrap="square">
            <a:spAutoFit/>
          </a:bodyPr>
          <a:lstStyle/>
          <a:p>
            <a:r>
              <a:rPr lang="en-SG" sz="1800" dirty="0"/>
              <a:t>&lt;212</a:t>
            </a:r>
          </a:p>
        </p:txBody>
      </p:sp>
      <p:sp>
        <p:nvSpPr>
          <p:cNvPr id="19" name="TextBox 18">
            <a:extLst>
              <a:ext uri="{FF2B5EF4-FFF2-40B4-BE49-F238E27FC236}">
                <a16:creationId xmlns:a16="http://schemas.microsoft.com/office/drawing/2014/main" id="{F4CCC752-ED54-48DB-8B11-334F9452DB83}"/>
              </a:ext>
            </a:extLst>
          </p:cNvPr>
          <p:cNvSpPr txBox="1"/>
          <p:nvPr/>
        </p:nvSpPr>
        <p:spPr>
          <a:xfrm>
            <a:off x="1932558" y="2421958"/>
            <a:ext cx="1853543" cy="276999"/>
          </a:xfrm>
          <a:prstGeom prst="rect">
            <a:avLst/>
          </a:prstGeom>
          <a:solidFill>
            <a:schemeClr val="bg1"/>
          </a:solidFill>
        </p:spPr>
        <p:txBody>
          <a:bodyPr wrap="square">
            <a:spAutoFit/>
          </a:bodyPr>
          <a:lstStyle/>
          <a:p>
            <a:endParaRPr lang="en-SG" sz="1200" dirty="0"/>
          </a:p>
        </p:txBody>
      </p:sp>
      <p:sp>
        <p:nvSpPr>
          <p:cNvPr id="20" name="TextBox 19">
            <a:extLst>
              <a:ext uri="{FF2B5EF4-FFF2-40B4-BE49-F238E27FC236}">
                <a16:creationId xmlns:a16="http://schemas.microsoft.com/office/drawing/2014/main" id="{6C38180A-4BCD-472E-8985-92131E2164B3}"/>
              </a:ext>
            </a:extLst>
          </p:cNvPr>
          <p:cNvSpPr txBox="1"/>
          <p:nvPr/>
        </p:nvSpPr>
        <p:spPr>
          <a:xfrm>
            <a:off x="5293519" y="2979430"/>
            <a:ext cx="1853543" cy="461665"/>
          </a:xfrm>
          <a:prstGeom prst="rect">
            <a:avLst/>
          </a:prstGeom>
          <a:solidFill>
            <a:schemeClr val="bg1"/>
          </a:solidFill>
        </p:spPr>
        <p:txBody>
          <a:bodyPr wrap="square">
            <a:spAutoFit/>
          </a:bodyPr>
          <a:lstStyle/>
          <a:p>
            <a:r>
              <a:rPr lang="en-SG" sz="1200" dirty="0"/>
              <a:t>2 patients: </a:t>
            </a:r>
          </a:p>
          <a:p>
            <a:r>
              <a:rPr lang="en-SG" sz="1200" dirty="0"/>
              <a:t>2 low risk</a:t>
            </a:r>
          </a:p>
        </p:txBody>
      </p:sp>
      <p:sp>
        <p:nvSpPr>
          <p:cNvPr id="22" name="TextBox 21">
            <a:extLst>
              <a:ext uri="{FF2B5EF4-FFF2-40B4-BE49-F238E27FC236}">
                <a16:creationId xmlns:a16="http://schemas.microsoft.com/office/drawing/2014/main" id="{5606E2F2-0155-412B-A6AF-B53C7E1CB2EE}"/>
              </a:ext>
            </a:extLst>
          </p:cNvPr>
          <p:cNvSpPr txBox="1"/>
          <p:nvPr/>
        </p:nvSpPr>
        <p:spPr>
          <a:xfrm>
            <a:off x="5058995" y="2307708"/>
            <a:ext cx="1853543" cy="519351"/>
          </a:xfrm>
          <a:prstGeom prst="ellipse">
            <a:avLst/>
          </a:prstGeom>
          <a:solidFill>
            <a:schemeClr val="bg1"/>
          </a:solidFill>
          <a:ln w="28575">
            <a:solidFill>
              <a:schemeClr val="accent1"/>
            </a:solidFill>
          </a:ln>
        </p:spPr>
        <p:txBody>
          <a:bodyPr wrap="square">
            <a:spAutoFit/>
          </a:bodyPr>
          <a:lstStyle/>
          <a:p>
            <a:r>
              <a:rPr lang="en-SG" sz="1800" dirty="0"/>
              <a:t>Low Risk</a:t>
            </a:r>
          </a:p>
        </p:txBody>
      </p:sp>
      <p:sp>
        <p:nvSpPr>
          <p:cNvPr id="24" name="TextBox 23">
            <a:extLst>
              <a:ext uri="{FF2B5EF4-FFF2-40B4-BE49-F238E27FC236}">
                <a16:creationId xmlns:a16="http://schemas.microsoft.com/office/drawing/2014/main" id="{1A4C6CA5-B673-4662-A91C-339F568764D8}"/>
              </a:ext>
            </a:extLst>
          </p:cNvPr>
          <p:cNvSpPr txBox="1"/>
          <p:nvPr/>
        </p:nvSpPr>
        <p:spPr>
          <a:xfrm>
            <a:off x="1981933" y="2344178"/>
            <a:ext cx="1853543" cy="400110"/>
          </a:xfrm>
          <a:prstGeom prst="rect">
            <a:avLst/>
          </a:prstGeom>
          <a:solidFill>
            <a:schemeClr val="bg1"/>
          </a:solidFill>
          <a:ln w="28575">
            <a:solidFill>
              <a:schemeClr val="tx1"/>
            </a:solidFill>
          </a:ln>
        </p:spPr>
        <p:txBody>
          <a:bodyPr wrap="square">
            <a:spAutoFit/>
          </a:bodyPr>
          <a:lstStyle/>
          <a:p>
            <a:pPr algn="ctr"/>
            <a:r>
              <a:rPr lang="en-SG" sz="2000" dirty="0"/>
              <a:t>Age</a:t>
            </a:r>
          </a:p>
        </p:txBody>
      </p:sp>
      <p:cxnSp>
        <p:nvCxnSpPr>
          <p:cNvPr id="25" name="Straight Arrow Connector 24">
            <a:extLst>
              <a:ext uri="{FF2B5EF4-FFF2-40B4-BE49-F238E27FC236}">
                <a16:creationId xmlns:a16="http://schemas.microsoft.com/office/drawing/2014/main" id="{FE96A5EC-4074-42F0-A772-E59989B4C63C}"/>
              </a:ext>
            </a:extLst>
          </p:cNvPr>
          <p:cNvCxnSpPr/>
          <p:nvPr/>
        </p:nvCxnSpPr>
        <p:spPr>
          <a:xfrm flipH="1">
            <a:off x="1528502" y="2894956"/>
            <a:ext cx="1366373" cy="71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9EBA4C-7BF3-498D-99DF-46DD336B1F96}"/>
              </a:ext>
            </a:extLst>
          </p:cNvPr>
          <p:cNvCxnSpPr/>
          <p:nvPr/>
        </p:nvCxnSpPr>
        <p:spPr>
          <a:xfrm>
            <a:off x="2894875" y="2894956"/>
            <a:ext cx="1333964" cy="71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7595EE4-E6F9-4FDA-999B-52CA475E39FB}"/>
              </a:ext>
            </a:extLst>
          </p:cNvPr>
          <p:cNvSpPr txBox="1"/>
          <p:nvPr/>
        </p:nvSpPr>
        <p:spPr>
          <a:xfrm>
            <a:off x="1293977" y="2894956"/>
            <a:ext cx="908651" cy="369332"/>
          </a:xfrm>
          <a:prstGeom prst="rect">
            <a:avLst/>
          </a:prstGeom>
          <a:noFill/>
        </p:spPr>
        <p:txBody>
          <a:bodyPr wrap="square">
            <a:spAutoFit/>
          </a:bodyPr>
          <a:lstStyle/>
          <a:p>
            <a:r>
              <a:rPr lang="en-SG" sz="1800" dirty="0"/>
              <a:t>&gt;=55</a:t>
            </a:r>
          </a:p>
        </p:txBody>
      </p:sp>
      <p:sp>
        <p:nvSpPr>
          <p:cNvPr id="29" name="TextBox 28">
            <a:extLst>
              <a:ext uri="{FF2B5EF4-FFF2-40B4-BE49-F238E27FC236}">
                <a16:creationId xmlns:a16="http://schemas.microsoft.com/office/drawing/2014/main" id="{E1B6B716-2BA9-4C22-9C8C-3C9A52FAF622}"/>
              </a:ext>
            </a:extLst>
          </p:cNvPr>
          <p:cNvSpPr txBox="1"/>
          <p:nvPr/>
        </p:nvSpPr>
        <p:spPr>
          <a:xfrm>
            <a:off x="3674501" y="2858528"/>
            <a:ext cx="908651" cy="369332"/>
          </a:xfrm>
          <a:prstGeom prst="rect">
            <a:avLst/>
          </a:prstGeom>
          <a:noFill/>
        </p:spPr>
        <p:txBody>
          <a:bodyPr wrap="square">
            <a:spAutoFit/>
          </a:bodyPr>
          <a:lstStyle/>
          <a:p>
            <a:r>
              <a:rPr lang="en-SG" sz="1800" dirty="0"/>
              <a:t>&lt;55</a:t>
            </a:r>
          </a:p>
        </p:txBody>
      </p:sp>
      <p:sp>
        <p:nvSpPr>
          <p:cNvPr id="30" name="TextBox 29">
            <a:extLst>
              <a:ext uri="{FF2B5EF4-FFF2-40B4-BE49-F238E27FC236}">
                <a16:creationId xmlns:a16="http://schemas.microsoft.com/office/drawing/2014/main" id="{68D5B896-8967-48E8-8A12-D18B94902925}"/>
              </a:ext>
            </a:extLst>
          </p:cNvPr>
          <p:cNvSpPr txBox="1"/>
          <p:nvPr/>
        </p:nvSpPr>
        <p:spPr>
          <a:xfrm>
            <a:off x="578118" y="3651802"/>
            <a:ext cx="1853543" cy="519351"/>
          </a:xfrm>
          <a:prstGeom prst="ellipse">
            <a:avLst/>
          </a:prstGeom>
          <a:solidFill>
            <a:schemeClr val="bg1"/>
          </a:solidFill>
          <a:ln w="28575">
            <a:solidFill>
              <a:schemeClr val="accent1"/>
            </a:solidFill>
          </a:ln>
        </p:spPr>
        <p:txBody>
          <a:bodyPr wrap="square">
            <a:spAutoFit/>
          </a:bodyPr>
          <a:lstStyle/>
          <a:p>
            <a:r>
              <a:rPr lang="en-SG" sz="1800" dirty="0"/>
              <a:t>High Risk</a:t>
            </a:r>
          </a:p>
        </p:txBody>
      </p:sp>
      <p:sp>
        <p:nvSpPr>
          <p:cNvPr id="31" name="TextBox 30">
            <a:extLst>
              <a:ext uri="{FF2B5EF4-FFF2-40B4-BE49-F238E27FC236}">
                <a16:creationId xmlns:a16="http://schemas.microsoft.com/office/drawing/2014/main" id="{66F99602-02F5-438F-9572-50DB74A6B6FA}"/>
              </a:ext>
            </a:extLst>
          </p:cNvPr>
          <p:cNvSpPr txBox="1"/>
          <p:nvPr/>
        </p:nvSpPr>
        <p:spPr>
          <a:xfrm>
            <a:off x="578118" y="4236348"/>
            <a:ext cx="1853543" cy="461665"/>
          </a:xfrm>
          <a:prstGeom prst="rect">
            <a:avLst/>
          </a:prstGeom>
          <a:solidFill>
            <a:schemeClr val="bg1"/>
          </a:solidFill>
        </p:spPr>
        <p:txBody>
          <a:bodyPr wrap="square">
            <a:spAutoFit/>
          </a:bodyPr>
          <a:lstStyle/>
          <a:p>
            <a:r>
              <a:rPr lang="en-SG" sz="1200" dirty="0"/>
              <a:t>3 patients: </a:t>
            </a:r>
          </a:p>
          <a:p>
            <a:r>
              <a:rPr lang="en-SG" sz="1200" dirty="0"/>
              <a:t>3 high risk</a:t>
            </a:r>
          </a:p>
        </p:txBody>
      </p:sp>
      <p:sp>
        <p:nvSpPr>
          <p:cNvPr id="23" name="TextBox 22">
            <a:extLst>
              <a:ext uri="{FF2B5EF4-FFF2-40B4-BE49-F238E27FC236}">
                <a16:creationId xmlns:a16="http://schemas.microsoft.com/office/drawing/2014/main" id="{6ABA7025-12FA-4D23-AD42-AB71B7A2FF30}"/>
              </a:ext>
            </a:extLst>
          </p:cNvPr>
          <p:cNvSpPr txBox="1"/>
          <p:nvPr/>
        </p:nvSpPr>
        <p:spPr>
          <a:xfrm>
            <a:off x="3364494" y="3614395"/>
            <a:ext cx="1853543" cy="400110"/>
          </a:xfrm>
          <a:prstGeom prst="rect">
            <a:avLst/>
          </a:prstGeom>
          <a:solidFill>
            <a:schemeClr val="bg1"/>
          </a:solidFill>
          <a:ln w="28575">
            <a:solidFill>
              <a:schemeClr val="tx1"/>
            </a:solidFill>
          </a:ln>
        </p:spPr>
        <p:txBody>
          <a:bodyPr wrap="square">
            <a:spAutoFit/>
          </a:bodyPr>
          <a:lstStyle/>
          <a:p>
            <a:pPr algn="ctr"/>
            <a:r>
              <a:rPr lang="en-SG" sz="2000" dirty="0"/>
              <a:t>Smoking</a:t>
            </a:r>
          </a:p>
        </p:txBody>
      </p:sp>
      <p:cxnSp>
        <p:nvCxnSpPr>
          <p:cNvPr id="33" name="Straight Arrow Connector 32">
            <a:extLst>
              <a:ext uri="{FF2B5EF4-FFF2-40B4-BE49-F238E27FC236}">
                <a16:creationId xmlns:a16="http://schemas.microsoft.com/office/drawing/2014/main" id="{37A6839E-562D-4898-BB1F-BB31E8A62C37}"/>
              </a:ext>
            </a:extLst>
          </p:cNvPr>
          <p:cNvCxnSpPr>
            <a:cxnSpLocks/>
            <a:stCxn id="23" idx="2"/>
          </p:cNvCxnSpPr>
          <p:nvPr/>
        </p:nvCxnSpPr>
        <p:spPr>
          <a:xfrm flipH="1">
            <a:off x="3488059" y="4014505"/>
            <a:ext cx="803207" cy="486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7F98BA8-7B71-4DBE-9DB2-DA6675BA6D28}"/>
              </a:ext>
            </a:extLst>
          </p:cNvPr>
          <p:cNvCxnSpPr>
            <a:cxnSpLocks/>
            <a:stCxn id="23" idx="2"/>
            <a:endCxn id="38" idx="0"/>
          </p:cNvCxnSpPr>
          <p:nvPr/>
        </p:nvCxnSpPr>
        <p:spPr>
          <a:xfrm>
            <a:off x="4291266" y="4014505"/>
            <a:ext cx="1362965" cy="53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06D5758-FBE9-4D47-8868-3E7A877EBD08}"/>
              </a:ext>
            </a:extLst>
          </p:cNvPr>
          <p:cNvSpPr txBox="1"/>
          <p:nvPr/>
        </p:nvSpPr>
        <p:spPr>
          <a:xfrm>
            <a:off x="3031606" y="4108249"/>
            <a:ext cx="908651" cy="369332"/>
          </a:xfrm>
          <a:prstGeom prst="rect">
            <a:avLst/>
          </a:prstGeom>
          <a:noFill/>
        </p:spPr>
        <p:txBody>
          <a:bodyPr wrap="square">
            <a:spAutoFit/>
          </a:bodyPr>
          <a:lstStyle/>
          <a:p>
            <a:r>
              <a:rPr lang="en-SG" sz="1800" dirty="0"/>
              <a:t>Yes</a:t>
            </a:r>
          </a:p>
        </p:txBody>
      </p:sp>
      <p:sp>
        <p:nvSpPr>
          <p:cNvPr id="36" name="TextBox 35">
            <a:extLst>
              <a:ext uri="{FF2B5EF4-FFF2-40B4-BE49-F238E27FC236}">
                <a16:creationId xmlns:a16="http://schemas.microsoft.com/office/drawing/2014/main" id="{0A26EB5B-D477-4060-9C9A-36B531F62925}"/>
              </a:ext>
            </a:extLst>
          </p:cNvPr>
          <p:cNvSpPr txBox="1"/>
          <p:nvPr/>
        </p:nvSpPr>
        <p:spPr>
          <a:xfrm>
            <a:off x="5218036" y="4065756"/>
            <a:ext cx="908651" cy="369332"/>
          </a:xfrm>
          <a:prstGeom prst="rect">
            <a:avLst/>
          </a:prstGeom>
          <a:noFill/>
        </p:spPr>
        <p:txBody>
          <a:bodyPr wrap="square">
            <a:spAutoFit/>
          </a:bodyPr>
          <a:lstStyle/>
          <a:p>
            <a:r>
              <a:rPr lang="en-SG" sz="1800" dirty="0"/>
              <a:t>No</a:t>
            </a:r>
          </a:p>
        </p:txBody>
      </p:sp>
      <p:sp>
        <p:nvSpPr>
          <p:cNvPr id="37" name="TextBox 36">
            <a:extLst>
              <a:ext uri="{FF2B5EF4-FFF2-40B4-BE49-F238E27FC236}">
                <a16:creationId xmlns:a16="http://schemas.microsoft.com/office/drawing/2014/main" id="{1443897D-0A96-49E5-808A-6E282D70216B}"/>
              </a:ext>
            </a:extLst>
          </p:cNvPr>
          <p:cNvSpPr txBox="1"/>
          <p:nvPr/>
        </p:nvSpPr>
        <p:spPr>
          <a:xfrm>
            <a:off x="2508264" y="4538254"/>
            <a:ext cx="1853543" cy="519351"/>
          </a:xfrm>
          <a:prstGeom prst="ellipse">
            <a:avLst/>
          </a:prstGeom>
          <a:solidFill>
            <a:schemeClr val="bg1"/>
          </a:solidFill>
          <a:ln w="28575">
            <a:solidFill>
              <a:schemeClr val="accent1"/>
            </a:solidFill>
          </a:ln>
        </p:spPr>
        <p:txBody>
          <a:bodyPr wrap="square">
            <a:spAutoFit/>
          </a:bodyPr>
          <a:lstStyle/>
          <a:p>
            <a:r>
              <a:rPr lang="en-SG" sz="1800" dirty="0"/>
              <a:t>High Risk</a:t>
            </a:r>
          </a:p>
        </p:txBody>
      </p:sp>
      <p:sp>
        <p:nvSpPr>
          <p:cNvPr id="38" name="TextBox 37">
            <a:extLst>
              <a:ext uri="{FF2B5EF4-FFF2-40B4-BE49-F238E27FC236}">
                <a16:creationId xmlns:a16="http://schemas.microsoft.com/office/drawing/2014/main" id="{62BF9F8C-9838-480D-8CC4-6B3AC073310E}"/>
              </a:ext>
            </a:extLst>
          </p:cNvPr>
          <p:cNvSpPr txBox="1"/>
          <p:nvPr/>
        </p:nvSpPr>
        <p:spPr>
          <a:xfrm>
            <a:off x="4727459" y="4547623"/>
            <a:ext cx="1853543" cy="519351"/>
          </a:xfrm>
          <a:prstGeom prst="ellipse">
            <a:avLst/>
          </a:prstGeom>
          <a:solidFill>
            <a:schemeClr val="bg1"/>
          </a:solidFill>
          <a:ln w="28575">
            <a:solidFill>
              <a:schemeClr val="accent1"/>
            </a:solidFill>
          </a:ln>
        </p:spPr>
        <p:txBody>
          <a:bodyPr wrap="square">
            <a:spAutoFit/>
          </a:bodyPr>
          <a:lstStyle/>
          <a:p>
            <a:r>
              <a:rPr lang="en-SG" sz="1800" dirty="0"/>
              <a:t>Low Risk</a:t>
            </a:r>
          </a:p>
        </p:txBody>
      </p:sp>
    </p:spTree>
    <p:extLst>
      <p:ext uri="{BB962C8B-B14F-4D97-AF65-F5344CB8AC3E}">
        <p14:creationId xmlns:p14="http://schemas.microsoft.com/office/powerpoint/2010/main" val="3852762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0714DE-EBC8-9FAF-1D58-EAE91C2BE497}"/>
              </a:ext>
            </a:extLst>
          </p:cNvPr>
          <p:cNvPicPr>
            <a:picLocks noChangeAspect="1"/>
          </p:cNvPicPr>
          <p:nvPr/>
        </p:nvPicPr>
        <p:blipFill>
          <a:blip r:embed="rId3"/>
          <a:stretch>
            <a:fillRect/>
          </a:stretch>
        </p:blipFill>
        <p:spPr>
          <a:xfrm>
            <a:off x="0" y="1"/>
            <a:ext cx="9144000" cy="1208489"/>
          </a:xfrm>
          <a:prstGeom prst="rect">
            <a:avLst/>
          </a:prstGeom>
        </p:spPr>
      </p:pic>
      <p:sp>
        <p:nvSpPr>
          <p:cNvPr id="26" name="TextBox 25"/>
          <p:cNvSpPr txBox="1"/>
          <p:nvPr/>
        </p:nvSpPr>
        <p:spPr>
          <a:xfrm>
            <a:off x="578118" y="381660"/>
            <a:ext cx="7426295" cy="507831"/>
          </a:xfrm>
          <a:prstGeom prst="rect">
            <a:avLst/>
          </a:prstGeom>
          <a:noFill/>
        </p:spPr>
        <p:txBody>
          <a:bodyPr wrap="square" rtlCol="0">
            <a:spAutoFit/>
          </a:bodyPr>
          <a:lstStyle/>
          <a:p>
            <a:r>
              <a:rPr lang="en-US" sz="2700" b="1" dirty="0">
                <a:solidFill>
                  <a:schemeClr val="bg1"/>
                </a:solidFill>
                <a:latin typeface="Arial" panose="020B0604020202020204" pitchFamily="34" charset="0"/>
                <a:cs typeface="Arial" panose="020B0604020202020204" pitchFamily="34" charset="0"/>
              </a:rPr>
              <a:t>Decision Tree </a:t>
            </a:r>
          </a:p>
        </p:txBody>
      </p:sp>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28</a:t>
            </a:fld>
            <a:endParaRPr lang="en-US"/>
          </a:p>
        </p:txBody>
      </p:sp>
      <p:sp>
        <p:nvSpPr>
          <p:cNvPr id="6" name="TextBox 5">
            <a:extLst>
              <a:ext uri="{FF2B5EF4-FFF2-40B4-BE49-F238E27FC236}">
                <a16:creationId xmlns:a16="http://schemas.microsoft.com/office/drawing/2014/main" id="{4C2CA9E5-68A6-44C3-865D-670AF18F5EF7}"/>
              </a:ext>
            </a:extLst>
          </p:cNvPr>
          <p:cNvSpPr txBox="1"/>
          <p:nvPr/>
        </p:nvSpPr>
        <p:spPr>
          <a:xfrm>
            <a:off x="628650" y="1418216"/>
            <a:ext cx="8235571" cy="3139321"/>
          </a:xfrm>
          <a:prstGeom prst="rect">
            <a:avLst/>
          </a:prstGeom>
          <a:noFill/>
        </p:spPr>
        <p:txBody>
          <a:bodyPr wrap="square" rtlCol="0">
            <a:spAutoFit/>
          </a:bodyPr>
          <a:lstStyle/>
          <a:p>
            <a:r>
              <a:rPr lang="en-SG" sz="1800" b="1" dirty="0"/>
              <a:t>Advantages</a:t>
            </a:r>
            <a:r>
              <a:rPr lang="en-SG" sz="1800" dirty="0"/>
              <a:t>:</a:t>
            </a:r>
          </a:p>
          <a:p>
            <a:pPr marL="342900" indent="-342900">
              <a:buFontTx/>
              <a:buChar char="-"/>
            </a:pPr>
            <a:r>
              <a:rPr lang="en-SG" sz="1800" dirty="0"/>
              <a:t>Understand the diagnosis rule </a:t>
            </a:r>
          </a:p>
          <a:p>
            <a:endParaRPr lang="en-SG" sz="1800" dirty="0"/>
          </a:p>
          <a:p>
            <a:r>
              <a:rPr lang="en-SG" sz="1800" b="1" dirty="0"/>
              <a:t>Disadvantages</a:t>
            </a:r>
            <a:r>
              <a:rPr lang="en-SG" sz="1800" dirty="0"/>
              <a:t>:</a:t>
            </a:r>
          </a:p>
          <a:p>
            <a:pPr marL="342900" indent="-342900">
              <a:buFontTx/>
              <a:buChar char="-"/>
            </a:pPr>
            <a:r>
              <a:rPr lang="en-SG" sz="1800" dirty="0"/>
              <a:t>Overfitting due to very complex rule</a:t>
            </a:r>
          </a:p>
          <a:p>
            <a:pPr marL="342900" indent="-342900">
              <a:buFontTx/>
              <a:buChar char="-"/>
            </a:pPr>
            <a:r>
              <a:rPr lang="en-SG" sz="1800" dirty="0"/>
              <a:t>Couldn’t generalize the population </a:t>
            </a:r>
          </a:p>
          <a:p>
            <a:pPr marL="342900" indent="-342900">
              <a:buFontTx/>
              <a:buChar char="-"/>
            </a:pPr>
            <a:endParaRPr lang="en-SG" sz="1800" dirty="0"/>
          </a:p>
          <a:p>
            <a:pPr marL="342900" indent="-342900">
              <a:buFontTx/>
              <a:buChar char="-"/>
            </a:pPr>
            <a:endParaRPr lang="en-SG" sz="1800" dirty="0"/>
          </a:p>
          <a:p>
            <a:r>
              <a:rPr lang="en-SG" sz="1800" b="1" dirty="0"/>
              <a:t>To overcome</a:t>
            </a:r>
            <a:r>
              <a:rPr lang="en-SG" sz="1800" dirty="0"/>
              <a:t>:</a:t>
            </a:r>
          </a:p>
          <a:p>
            <a:r>
              <a:rPr lang="en-SG" sz="1800" dirty="0"/>
              <a:t>Random forest is proposed.</a:t>
            </a:r>
          </a:p>
          <a:p>
            <a:pPr marL="342900" indent="-342900">
              <a:buFontTx/>
              <a:buChar char="-"/>
            </a:pPr>
            <a:endParaRPr lang="en-SG" sz="1800" dirty="0"/>
          </a:p>
        </p:txBody>
      </p:sp>
    </p:spTree>
    <p:extLst>
      <p:ext uri="{BB962C8B-B14F-4D97-AF65-F5344CB8AC3E}">
        <p14:creationId xmlns:p14="http://schemas.microsoft.com/office/powerpoint/2010/main" val="2650269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2838E3-81C2-18BE-3BD6-2372EAE7489D}"/>
              </a:ext>
            </a:extLst>
          </p:cNvPr>
          <p:cNvPicPr>
            <a:picLocks noChangeAspect="1"/>
          </p:cNvPicPr>
          <p:nvPr/>
        </p:nvPicPr>
        <p:blipFill>
          <a:blip r:embed="rId3"/>
          <a:stretch>
            <a:fillRect/>
          </a:stretch>
        </p:blipFill>
        <p:spPr>
          <a:xfrm>
            <a:off x="0" y="1"/>
            <a:ext cx="9144000" cy="1208489"/>
          </a:xfrm>
          <a:prstGeom prst="rect">
            <a:avLst/>
          </a:prstGeom>
        </p:spPr>
      </p:pic>
      <p:sp>
        <p:nvSpPr>
          <p:cNvPr id="26" name="TextBox 25"/>
          <p:cNvSpPr txBox="1"/>
          <p:nvPr/>
        </p:nvSpPr>
        <p:spPr>
          <a:xfrm>
            <a:off x="578118" y="381660"/>
            <a:ext cx="7426295" cy="507831"/>
          </a:xfrm>
          <a:prstGeom prst="rect">
            <a:avLst/>
          </a:prstGeom>
          <a:noFill/>
        </p:spPr>
        <p:txBody>
          <a:bodyPr wrap="square" rtlCol="0">
            <a:spAutoFit/>
          </a:bodyPr>
          <a:lstStyle/>
          <a:p>
            <a:r>
              <a:rPr lang="en-US" sz="2700" b="1" dirty="0">
                <a:solidFill>
                  <a:schemeClr val="bg1"/>
                </a:solidFill>
                <a:latin typeface="Arial" panose="020B0604020202020204" pitchFamily="34" charset="0"/>
                <a:cs typeface="Arial" panose="020B0604020202020204" pitchFamily="34" charset="0"/>
              </a:rPr>
              <a:t>Random Forest</a:t>
            </a:r>
          </a:p>
        </p:txBody>
      </p:sp>
      <p:grpSp>
        <p:nvGrpSpPr>
          <p:cNvPr id="3" name="Group 2"/>
          <p:cNvGrpSpPr/>
          <p:nvPr/>
        </p:nvGrpSpPr>
        <p:grpSpPr>
          <a:xfrm>
            <a:off x="106680" y="1326928"/>
            <a:ext cx="5614988" cy="3325825"/>
            <a:chOff x="239099" y="1481435"/>
            <a:chExt cx="4148906" cy="3294029"/>
          </a:xfrm>
        </p:grpSpPr>
        <p:pic>
          <p:nvPicPr>
            <p:cNvPr id="5" name="Picture 4"/>
            <p:cNvPicPr/>
            <p:nvPr/>
          </p:nvPicPr>
          <p:blipFill rotWithShape="1">
            <a:blip r:embed="rId4">
              <a:extLst>
                <a:ext uri="{28A0092B-C50C-407E-A947-70E740481C1C}">
                  <a14:useLocalDpi xmlns:a14="http://schemas.microsoft.com/office/drawing/2010/main" val="0"/>
                </a:ext>
              </a:extLst>
            </a:blip>
            <a:srcRect t="9009" r="52619" b="54298"/>
            <a:stretch/>
          </p:blipFill>
          <p:spPr bwMode="auto">
            <a:xfrm>
              <a:off x="239099" y="1943100"/>
              <a:ext cx="4148906" cy="2778502"/>
            </a:xfrm>
            <a:prstGeom prst="rect">
              <a:avLst/>
            </a:prstGeom>
            <a:noFill/>
            <a:ln>
              <a:noFill/>
            </a:ln>
            <a:extLst>
              <a:ext uri="{53640926-AAD7-44D8-BBD7-CCE9431645EC}">
                <a14:shadowObscured xmlns:a14="http://schemas.microsoft.com/office/drawing/2010/main"/>
              </a:ext>
            </a:extLst>
          </p:spPr>
        </p:pic>
        <p:sp>
          <p:nvSpPr>
            <p:cNvPr id="2" name="TextBox 1"/>
            <p:cNvSpPr txBox="1"/>
            <p:nvPr/>
          </p:nvSpPr>
          <p:spPr>
            <a:xfrm>
              <a:off x="894657" y="4455389"/>
              <a:ext cx="3441423" cy="320075"/>
            </a:xfrm>
            <a:prstGeom prst="rect">
              <a:avLst/>
            </a:prstGeom>
            <a:noFill/>
          </p:spPr>
          <p:txBody>
            <a:bodyPr wrap="square" rtlCol="0">
              <a:spAutoFit/>
            </a:bodyPr>
            <a:lstStyle/>
            <a:p>
              <a:r>
                <a:rPr lang="en-US" sz="1500" dirty="0">
                  <a:solidFill>
                    <a:schemeClr val="accent5"/>
                  </a:solidFill>
                </a:rPr>
                <a:t>Multiple Decision Trees</a:t>
              </a:r>
              <a:endParaRPr lang="en-SG" sz="1500" dirty="0">
                <a:solidFill>
                  <a:schemeClr val="accent5"/>
                </a:solidFill>
              </a:endParaRPr>
            </a:p>
          </p:txBody>
        </p:sp>
        <p:sp>
          <p:nvSpPr>
            <p:cNvPr id="13" name="TextBox 12"/>
            <p:cNvSpPr txBox="1"/>
            <p:nvPr/>
          </p:nvSpPr>
          <p:spPr>
            <a:xfrm>
              <a:off x="717982" y="1481435"/>
              <a:ext cx="3441423" cy="365801"/>
            </a:xfrm>
            <a:prstGeom prst="rect">
              <a:avLst/>
            </a:prstGeom>
            <a:noFill/>
          </p:spPr>
          <p:txBody>
            <a:bodyPr wrap="square" rtlCol="0">
              <a:spAutoFit/>
            </a:bodyPr>
            <a:lstStyle/>
            <a:p>
              <a:pPr algn="ctr"/>
              <a:r>
                <a:rPr lang="en-US" sz="1800" u="sng" dirty="0"/>
                <a:t> Random Forest</a:t>
              </a:r>
              <a:endParaRPr lang="en-SG" sz="1800" u="sng" dirty="0"/>
            </a:p>
          </p:txBody>
        </p:sp>
      </p:grpSp>
      <p:sp>
        <p:nvSpPr>
          <p:cNvPr id="7" name="Slide Number Placeholder 6"/>
          <p:cNvSpPr>
            <a:spLocks noGrp="1"/>
          </p:cNvSpPr>
          <p:nvPr>
            <p:ph type="sldNum" sz="quarter" idx="12"/>
          </p:nvPr>
        </p:nvSpPr>
        <p:spPr/>
        <p:txBody>
          <a:bodyPr/>
          <a:lstStyle/>
          <a:p>
            <a:pPr>
              <a:defRPr/>
            </a:pPr>
            <a:fld id="{4E37F7E7-6DA1-4AA2-9858-435D11DFEB04}" type="slidenum">
              <a:rPr lang="en-US" smtClean="0"/>
              <a:pPr>
                <a:defRPr/>
              </a:pPr>
              <a:t>29</a:t>
            </a:fld>
            <a:endParaRPr lang="en-US"/>
          </a:p>
        </p:txBody>
      </p:sp>
      <p:sp>
        <p:nvSpPr>
          <p:cNvPr id="10" name="TextBox 9">
            <a:extLst>
              <a:ext uri="{FF2B5EF4-FFF2-40B4-BE49-F238E27FC236}">
                <a16:creationId xmlns:a16="http://schemas.microsoft.com/office/drawing/2014/main" id="{75DDA452-E608-4175-9835-53C55BCC923E}"/>
              </a:ext>
            </a:extLst>
          </p:cNvPr>
          <p:cNvSpPr txBox="1"/>
          <p:nvPr/>
        </p:nvSpPr>
        <p:spPr>
          <a:xfrm>
            <a:off x="5976138" y="1661090"/>
            <a:ext cx="2908781" cy="1754326"/>
          </a:xfrm>
          <a:prstGeom prst="rect">
            <a:avLst/>
          </a:prstGeom>
          <a:noFill/>
          <a:ln>
            <a:solidFill>
              <a:schemeClr val="bg1"/>
            </a:solidFill>
          </a:ln>
        </p:spPr>
        <p:txBody>
          <a:bodyPr wrap="square" rtlCol="0">
            <a:spAutoFit/>
          </a:bodyPr>
          <a:lstStyle/>
          <a:p>
            <a:pPr marL="285750" indent="-285750">
              <a:buFont typeface="Arial" panose="020B0604020202020204" pitchFamily="34" charset="0"/>
              <a:buChar char="•"/>
            </a:pPr>
            <a:r>
              <a:rPr lang="en-SG" sz="1800" dirty="0"/>
              <a:t>Constructs </a:t>
            </a:r>
            <a:r>
              <a:rPr lang="en-SG" sz="1800" dirty="0">
                <a:solidFill>
                  <a:srgbClr val="0070C0"/>
                </a:solidFill>
              </a:rPr>
              <a:t>multiple of decision trees </a:t>
            </a:r>
            <a:r>
              <a:rPr lang="en-SG" sz="1800" dirty="0"/>
              <a:t>and make a </a:t>
            </a:r>
            <a:r>
              <a:rPr lang="en-SG" sz="1800" dirty="0">
                <a:solidFill>
                  <a:srgbClr val="0070C0"/>
                </a:solidFill>
              </a:rPr>
              <a:t>majority voting </a:t>
            </a:r>
            <a:r>
              <a:rPr lang="en-SG" sz="1800" dirty="0"/>
              <a:t>to get the final prediction. </a:t>
            </a:r>
          </a:p>
          <a:p>
            <a:pPr marL="285750" indent="-285750">
              <a:buFont typeface="Arial" panose="020B0604020202020204" pitchFamily="34" charset="0"/>
              <a:buChar char="•"/>
            </a:pPr>
            <a:r>
              <a:rPr lang="en-SG" sz="1800" dirty="0"/>
              <a:t>Averaging approach. </a:t>
            </a:r>
          </a:p>
        </p:txBody>
      </p:sp>
    </p:spTree>
    <p:extLst>
      <p:ext uri="{BB962C8B-B14F-4D97-AF65-F5344CB8AC3E}">
        <p14:creationId xmlns:p14="http://schemas.microsoft.com/office/powerpoint/2010/main" val="789345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Learning Outcomes</a:t>
            </a:r>
          </a:p>
        </p:txBody>
      </p:sp>
      <p:sp>
        <p:nvSpPr>
          <p:cNvPr id="11" name="Content Placeholder 2">
            <a:extLst>
              <a:ext uri="{FF2B5EF4-FFF2-40B4-BE49-F238E27FC236}">
                <a16:creationId xmlns:a16="http://schemas.microsoft.com/office/drawing/2014/main" id="{14267B8E-ECBD-4083-84BF-673C39BD120B}"/>
              </a:ext>
            </a:extLst>
          </p:cNvPr>
          <p:cNvSpPr>
            <a:spLocks noGrp="1"/>
          </p:cNvSpPr>
          <p:nvPr>
            <p:ph idx="1"/>
          </p:nvPr>
        </p:nvSpPr>
        <p:spPr>
          <a:xfrm>
            <a:off x="632975" y="1418978"/>
            <a:ext cx="8074798" cy="2277124"/>
          </a:xfrm>
        </p:spPr>
        <p:txBody>
          <a:bodyPr anchor="t" anchorCtr="0">
            <a:normAutofit/>
          </a:bodyPr>
          <a:lstStyle/>
          <a:p>
            <a:pPr marL="0" indent="0">
              <a:buNone/>
            </a:pPr>
            <a:r>
              <a:rPr lang="en-US" dirty="0"/>
              <a:t>At the end of this lecture, student will be able to:</a:t>
            </a:r>
          </a:p>
          <a:p>
            <a:pPr marL="685800" lvl="1" indent="-342900">
              <a:buFont typeface="+mj-lt"/>
              <a:buAutoNum type="arabicPeriod"/>
            </a:pPr>
            <a:r>
              <a:rPr lang="en-US" dirty="0"/>
              <a:t>To describe the basic concepts of KNN models.</a:t>
            </a:r>
          </a:p>
          <a:p>
            <a:pPr marL="685800" lvl="1" indent="-342900">
              <a:buFont typeface="+mj-lt"/>
              <a:buAutoNum type="arabicPeriod"/>
            </a:pPr>
            <a:r>
              <a:rPr lang="en-US" dirty="0"/>
              <a:t>To describe the basic concepts of decision tree models. </a:t>
            </a:r>
          </a:p>
          <a:p>
            <a:pPr marL="685800" lvl="1" indent="-342900">
              <a:buFont typeface="+mj-lt"/>
              <a:buAutoNum type="arabicPeriod"/>
            </a:pPr>
            <a:r>
              <a:rPr lang="en-US" dirty="0"/>
              <a:t>To describe the basic concepts of clustering. </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3</a:t>
            </a:fld>
            <a:endParaRPr lang="en-SG"/>
          </a:p>
        </p:txBody>
      </p:sp>
    </p:spTree>
    <p:extLst>
      <p:ext uri="{BB962C8B-B14F-4D97-AF65-F5344CB8AC3E}">
        <p14:creationId xmlns:p14="http://schemas.microsoft.com/office/powerpoint/2010/main" val="3778595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Calibri" panose="020F0502020204030204" pitchFamily="34" charset="0"/>
                <a:cs typeface="Calibri" panose="020F0502020204030204" pitchFamily="34" charset="0"/>
              </a:rPr>
              <a:t>Hierarchical Agglomerative Clustering</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30</a:t>
            </a:fld>
            <a:endParaRPr lang="en-SG">
              <a:latin typeface="+mj-lt"/>
            </a:endParaRPr>
          </a:p>
        </p:txBody>
      </p:sp>
      <p:sp>
        <p:nvSpPr>
          <p:cNvPr id="3" name="Rectangle 3">
            <a:extLst>
              <a:ext uri="{FF2B5EF4-FFF2-40B4-BE49-F238E27FC236}">
                <a16:creationId xmlns:a16="http://schemas.microsoft.com/office/drawing/2014/main" id="{BF633CAF-BCE8-B472-6FF4-59D71613D286}"/>
              </a:ext>
            </a:extLst>
          </p:cNvPr>
          <p:cNvSpPr txBox="1">
            <a:spLocks noChangeArrowheads="1"/>
          </p:cNvSpPr>
          <p:nvPr/>
        </p:nvSpPr>
        <p:spPr>
          <a:xfrm>
            <a:off x="387749" y="1354292"/>
            <a:ext cx="7662864" cy="326716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US"/>
              <a:t>We start with every data point in a separate cluster</a:t>
            </a:r>
          </a:p>
          <a:p>
            <a:r>
              <a:rPr lang="en-US"/>
              <a:t>We keep merging the most similar pairs of data points/clusters until we have one big cluster left</a:t>
            </a:r>
          </a:p>
          <a:p>
            <a:r>
              <a:rPr lang="en-US"/>
              <a:t>This is called a bottom-up or agglomerative method</a:t>
            </a:r>
          </a:p>
          <a:p>
            <a:endParaRPr lang="en-US" dirty="0"/>
          </a:p>
        </p:txBody>
      </p:sp>
    </p:spTree>
    <p:extLst>
      <p:ext uri="{BB962C8B-B14F-4D97-AF65-F5344CB8AC3E}">
        <p14:creationId xmlns:p14="http://schemas.microsoft.com/office/powerpoint/2010/main" val="2266895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3BBE27-08E6-6996-9F1C-FF9CE8D449BC}"/>
              </a:ext>
            </a:extLst>
          </p:cNvPr>
          <p:cNvPicPr>
            <a:picLocks noChangeAspect="1"/>
          </p:cNvPicPr>
          <p:nvPr/>
        </p:nvPicPr>
        <p:blipFill>
          <a:blip r:embed="rId2"/>
          <a:stretch>
            <a:fillRect/>
          </a:stretch>
        </p:blipFill>
        <p:spPr>
          <a:xfrm>
            <a:off x="0" y="1"/>
            <a:ext cx="9144000" cy="1208489"/>
          </a:xfrm>
          <a:prstGeom prst="rect">
            <a:avLst/>
          </a:prstGeom>
        </p:spPr>
      </p:pic>
      <p:sp>
        <p:nvSpPr>
          <p:cNvPr id="25603" name="Rectangle 3"/>
          <p:cNvSpPr>
            <a:spLocks noGrp="1" noChangeArrowheads="1"/>
          </p:cNvSpPr>
          <p:nvPr>
            <p:ph idx="1"/>
          </p:nvPr>
        </p:nvSpPr>
        <p:spPr>
          <a:xfrm>
            <a:off x="5143500" y="1485900"/>
            <a:ext cx="2628900" cy="3086100"/>
          </a:xfrm>
        </p:spPr>
        <p:txBody>
          <a:bodyPr>
            <a:normAutofit lnSpcReduction="10000"/>
          </a:bodyPr>
          <a:lstStyle/>
          <a:p>
            <a:r>
              <a:rPr lang="en-US"/>
              <a:t>This produces a binary tree or </a:t>
            </a:r>
            <a:r>
              <a:rPr lang="en-US" b="1" i="1"/>
              <a:t>dendrogram</a:t>
            </a:r>
          </a:p>
          <a:p>
            <a:r>
              <a:rPr lang="en-US"/>
              <a:t>The final cluster is the root and each data item is a leaf</a:t>
            </a:r>
          </a:p>
          <a:p>
            <a:r>
              <a:rPr lang="en-US"/>
              <a:t>The height of the bars indicate how close the items are</a:t>
            </a:r>
          </a:p>
        </p:txBody>
      </p:sp>
      <p:pic>
        <p:nvPicPr>
          <p:cNvPr id="25604" name="Picture 4" descr="J:\Xfer\northeastern\my_lectures\hier_animation\dendro16.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00201"/>
            <a:ext cx="4062413" cy="304204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a:extLst>
              <a:ext uri="{FF2B5EF4-FFF2-40B4-BE49-F238E27FC236}">
                <a16:creationId xmlns:a16="http://schemas.microsoft.com/office/drawing/2014/main" id="{8CE62805-A39E-D270-CC47-0900CC367FF4}"/>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Calibri" panose="020F0502020204030204" pitchFamily="34" charset="0"/>
                <a:cs typeface="Calibri" panose="020F0502020204030204" pitchFamily="34" charset="0"/>
              </a:rPr>
              <a:t>Hierarchical Agglomerative Clustering</a:t>
            </a:r>
          </a:p>
        </p:txBody>
      </p:sp>
    </p:spTree>
    <p:extLst>
      <p:ext uri="{BB962C8B-B14F-4D97-AF65-F5344CB8AC3E}">
        <p14:creationId xmlns:p14="http://schemas.microsoft.com/office/powerpoint/2010/main" val="659834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440F06-FE45-1347-9AE4-AD23644F2B1D}"/>
              </a:ext>
            </a:extLst>
          </p:cNvPr>
          <p:cNvPicPr>
            <a:picLocks noChangeAspect="1"/>
          </p:cNvPicPr>
          <p:nvPr/>
        </p:nvPicPr>
        <p:blipFill>
          <a:blip r:embed="rId2"/>
          <a:stretch>
            <a:fillRect/>
          </a:stretch>
        </p:blipFill>
        <p:spPr>
          <a:xfrm>
            <a:off x="0" y="1"/>
            <a:ext cx="9144000" cy="1208489"/>
          </a:xfrm>
          <a:prstGeom prst="rect">
            <a:avLst/>
          </a:prstGeom>
        </p:spPr>
      </p:pic>
      <p:sp>
        <p:nvSpPr>
          <p:cNvPr id="2" name="Title 1"/>
          <p:cNvSpPr>
            <a:spLocks noGrp="1"/>
          </p:cNvSpPr>
          <p:nvPr>
            <p:ph type="title"/>
          </p:nvPr>
        </p:nvSpPr>
        <p:spPr>
          <a:xfrm>
            <a:off x="628650" y="273844"/>
            <a:ext cx="7886700" cy="934646"/>
          </a:xfrm>
        </p:spPr>
        <p:txBody>
          <a:bodyPr/>
          <a:lstStyle/>
          <a:p>
            <a:r>
              <a:rPr lang="en-US" b="1" dirty="0" err="1">
                <a:solidFill>
                  <a:schemeClr val="bg1"/>
                </a:solidFill>
              </a:rPr>
              <a:t>Dendogram</a:t>
            </a:r>
            <a:endParaRPr lang="en-US" b="1" dirty="0">
              <a:solidFill>
                <a:schemeClr val="bg1"/>
              </a:solidFill>
            </a:endParaRPr>
          </a:p>
        </p:txBody>
      </p:sp>
      <p:sp>
        <p:nvSpPr>
          <p:cNvPr id="3" name="Content Placeholder 2"/>
          <p:cNvSpPr>
            <a:spLocks noGrp="1"/>
          </p:cNvSpPr>
          <p:nvPr>
            <p:ph idx="1"/>
          </p:nvPr>
        </p:nvSpPr>
        <p:spPr/>
        <p:txBody>
          <a:bodyPr/>
          <a:lstStyle/>
          <a:p>
            <a:pPr marL="139700" indent="0">
              <a:buNone/>
            </a:pPr>
            <a:r>
              <a:rPr lang="en-US" dirty="0"/>
              <a:t>The dendrogram </a:t>
            </a:r>
          </a:p>
          <a:p>
            <a:r>
              <a:rPr lang="en-US" dirty="0"/>
              <a:t>is a tree diagram that displays the groups that are formed by clustering observations at each step and their similarity levels. </a:t>
            </a:r>
          </a:p>
          <a:p>
            <a:r>
              <a:rPr lang="en-US" dirty="0"/>
              <a:t>The similarity level is measured along the vertical axis (alternately, you can display the distance level). </a:t>
            </a:r>
          </a:p>
          <a:p>
            <a:r>
              <a:rPr lang="en-US" dirty="0"/>
              <a:t>The different observations are listed along the horizontal axis.</a:t>
            </a:r>
          </a:p>
        </p:txBody>
      </p:sp>
    </p:spTree>
    <p:extLst>
      <p:ext uri="{BB962C8B-B14F-4D97-AF65-F5344CB8AC3E}">
        <p14:creationId xmlns:p14="http://schemas.microsoft.com/office/powerpoint/2010/main" val="3742418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440F06-FE45-1347-9AE4-AD23644F2B1D}"/>
              </a:ext>
            </a:extLst>
          </p:cNvPr>
          <p:cNvPicPr>
            <a:picLocks noChangeAspect="1"/>
          </p:cNvPicPr>
          <p:nvPr/>
        </p:nvPicPr>
        <p:blipFill>
          <a:blip r:embed="rId2"/>
          <a:stretch>
            <a:fillRect/>
          </a:stretch>
        </p:blipFill>
        <p:spPr>
          <a:xfrm>
            <a:off x="0" y="1"/>
            <a:ext cx="9144000" cy="1208489"/>
          </a:xfrm>
          <a:prstGeom prst="rect">
            <a:avLst/>
          </a:prstGeom>
        </p:spPr>
      </p:pic>
      <p:sp>
        <p:nvSpPr>
          <p:cNvPr id="2" name="Title 1"/>
          <p:cNvSpPr>
            <a:spLocks noGrp="1"/>
          </p:cNvSpPr>
          <p:nvPr>
            <p:ph type="title"/>
          </p:nvPr>
        </p:nvSpPr>
        <p:spPr>
          <a:xfrm>
            <a:off x="628650" y="273844"/>
            <a:ext cx="7886700" cy="934646"/>
          </a:xfrm>
        </p:spPr>
        <p:txBody>
          <a:bodyPr/>
          <a:lstStyle/>
          <a:p>
            <a:r>
              <a:rPr lang="en-US" b="1" dirty="0" err="1">
                <a:solidFill>
                  <a:schemeClr val="bg1"/>
                </a:solidFill>
              </a:rPr>
              <a:t>Dendogram</a:t>
            </a:r>
            <a:endParaRPr lang="en-US" b="1" dirty="0">
              <a:solidFill>
                <a:schemeClr val="bg1"/>
              </a:solidFill>
            </a:endParaRPr>
          </a:p>
        </p:txBody>
      </p:sp>
      <p:pic>
        <p:nvPicPr>
          <p:cNvPr id="7" name="Content Placeholder 3" descr="cluster_obs_dendrogram_with_final_partition_glove_testers.png">
            <a:extLst>
              <a:ext uri="{FF2B5EF4-FFF2-40B4-BE49-F238E27FC236}">
                <a16:creationId xmlns:a16="http://schemas.microsoft.com/office/drawing/2014/main" id="{633F7BB7-4714-6A41-0615-D38217DAD204}"/>
              </a:ext>
            </a:extLst>
          </p:cNvPr>
          <p:cNvPicPr>
            <a:picLocks noChangeAspect="1"/>
          </p:cNvPicPr>
          <p:nvPr/>
        </p:nvPicPr>
        <p:blipFill>
          <a:blip r:embed="rId3">
            <a:extLst>
              <a:ext uri="{28A0092B-C50C-407E-A947-70E740481C1C}">
                <a14:useLocalDpi xmlns:a14="http://schemas.microsoft.com/office/drawing/2010/main" val="0"/>
              </a:ext>
            </a:extLst>
          </a:blip>
          <a:srcRect l="-28180" r="-28180"/>
          <a:stretch>
            <a:fillRect/>
          </a:stretch>
        </p:blipFill>
        <p:spPr>
          <a:xfrm>
            <a:off x="564515" y="1406114"/>
            <a:ext cx="7662864" cy="3267169"/>
          </a:xfrm>
          <a:prstGeom prst="rect">
            <a:avLst/>
          </a:prstGeom>
          <a:noFill/>
          <a:ln>
            <a:noFill/>
          </a:ln>
        </p:spPr>
      </p:pic>
    </p:spTree>
    <p:extLst>
      <p:ext uri="{BB962C8B-B14F-4D97-AF65-F5344CB8AC3E}">
        <p14:creationId xmlns:p14="http://schemas.microsoft.com/office/powerpoint/2010/main" val="4109358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440F06-FE45-1347-9AE4-AD23644F2B1D}"/>
              </a:ext>
            </a:extLst>
          </p:cNvPr>
          <p:cNvPicPr>
            <a:picLocks noChangeAspect="1"/>
          </p:cNvPicPr>
          <p:nvPr/>
        </p:nvPicPr>
        <p:blipFill>
          <a:blip r:embed="rId2"/>
          <a:stretch>
            <a:fillRect/>
          </a:stretch>
        </p:blipFill>
        <p:spPr>
          <a:xfrm>
            <a:off x="0" y="1"/>
            <a:ext cx="9144000" cy="1208489"/>
          </a:xfrm>
          <a:prstGeom prst="rect">
            <a:avLst/>
          </a:prstGeom>
        </p:spPr>
      </p:pic>
      <p:sp>
        <p:nvSpPr>
          <p:cNvPr id="2" name="Title 1"/>
          <p:cNvSpPr>
            <a:spLocks noGrp="1"/>
          </p:cNvSpPr>
          <p:nvPr>
            <p:ph type="title"/>
          </p:nvPr>
        </p:nvSpPr>
        <p:spPr>
          <a:xfrm>
            <a:off x="628650" y="273844"/>
            <a:ext cx="7886700" cy="934646"/>
          </a:xfrm>
        </p:spPr>
        <p:txBody>
          <a:bodyPr/>
          <a:lstStyle/>
          <a:p>
            <a:r>
              <a:rPr lang="en-US" b="1" dirty="0" err="1">
                <a:solidFill>
                  <a:schemeClr val="bg1"/>
                </a:solidFill>
              </a:rPr>
              <a:t>Dendogram</a:t>
            </a:r>
            <a:endParaRPr lang="en-US" b="1" dirty="0">
              <a:solidFill>
                <a:schemeClr val="bg1"/>
              </a:solidFill>
            </a:endParaRPr>
          </a:p>
        </p:txBody>
      </p:sp>
      <p:sp>
        <p:nvSpPr>
          <p:cNvPr id="3" name="Content Placeholder 2"/>
          <p:cNvSpPr>
            <a:spLocks noGrp="1"/>
          </p:cNvSpPr>
          <p:nvPr>
            <p:ph idx="1"/>
          </p:nvPr>
        </p:nvSpPr>
        <p:spPr>
          <a:xfrm>
            <a:off x="628650" y="1293018"/>
            <a:ext cx="7886700" cy="3766662"/>
          </a:xfrm>
        </p:spPr>
        <p:txBody>
          <a:bodyPr>
            <a:normAutofit fontScale="85000" lnSpcReduction="20000"/>
          </a:bodyPr>
          <a:lstStyle/>
          <a:p>
            <a:r>
              <a:rPr lang="en-US" dirty="0"/>
              <a:t>This dendrogram was created using a final partition of 4 clusters, which occurs at a similarity level of approximately 40. </a:t>
            </a:r>
          </a:p>
          <a:p>
            <a:r>
              <a:rPr lang="en-US" dirty="0"/>
              <a:t>The </a:t>
            </a:r>
            <a:r>
              <a:rPr lang="en-US" b="1" dirty="0">
                <a:solidFill>
                  <a:srgbClr val="7030A0"/>
                </a:solidFill>
              </a:rPr>
              <a:t>first cluster </a:t>
            </a:r>
            <a:r>
              <a:rPr lang="en-US" dirty="0"/>
              <a:t>(far left) is composed of seven observations (the observations in rows 1, 3, 6, 9, 10, 11, and 15 of the worksheet). </a:t>
            </a:r>
          </a:p>
          <a:p>
            <a:r>
              <a:rPr lang="en-US" dirty="0"/>
              <a:t>The </a:t>
            </a:r>
            <a:r>
              <a:rPr lang="en-US" b="1" dirty="0">
                <a:solidFill>
                  <a:srgbClr val="7030A0"/>
                </a:solidFill>
              </a:rPr>
              <a:t>second cluster</a:t>
            </a:r>
            <a:r>
              <a:rPr lang="en-US" dirty="0"/>
              <a:t>, directly to the right, is composed of 3 observations (the observations in rows 4, 12, and 19 in the worksheet). </a:t>
            </a:r>
          </a:p>
          <a:p>
            <a:r>
              <a:rPr lang="en-US" dirty="0"/>
              <a:t>The </a:t>
            </a:r>
            <a:r>
              <a:rPr lang="en-US" b="1" dirty="0">
                <a:solidFill>
                  <a:srgbClr val="7030A0"/>
                </a:solidFill>
              </a:rPr>
              <a:t>third cluster </a:t>
            </a:r>
            <a:r>
              <a:rPr lang="en-US" dirty="0"/>
              <a:t>is composed of 7 observations (the observations in rows 2, 14, 17, 20, 18, 5, and 8). </a:t>
            </a:r>
          </a:p>
          <a:p>
            <a:r>
              <a:rPr lang="en-US" dirty="0"/>
              <a:t>The </a:t>
            </a:r>
            <a:r>
              <a:rPr lang="en-US" b="1" dirty="0">
                <a:solidFill>
                  <a:srgbClr val="7030A0"/>
                </a:solidFill>
              </a:rPr>
              <a:t>fourth cluster</a:t>
            </a:r>
            <a:r>
              <a:rPr lang="en-US" dirty="0"/>
              <a:t>, on the far right, is composed of 3 observations (the observations in rows 7, 13, and 16). </a:t>
            </a:r>
          </a:p>
          <a:p>
            <a:r>
              <a:rPr lang="en-US" dirty="0"/>
              <a:t>If you </a:t>
            </a:r>
            <a:r>
              <a:rPr lang="en-US" b="1" dirty="0">
                <a:solidFill>
                  <a:srgbClr val="0070C0"/>
                </a:solidFill>
              </a:rPr>
              <a:t>cut the dendrogram higher</a:t>
            </a:r>
            <a:r>
              <a:rPr lang="en-US" dirty="0"/>
              <a:t>, then there would be </a:t>
            </a:r>
            <a:r>
              <a:rPr lang="en-US" b="1" dirty="0">
                <a:solidFill>
                  <a:srgbClr val="0070C0"/>
                </a:solidFill>
              </a:rPr>
              <a:t>fewer final clusters</a:t>
            </a:r>
            <a:r>
              <a:rPr lang="en-US" dirty="0"/>
              <a:t>, but their similarity level would be lower. </a:t>
            </a:r>
          </a:p>
          <a:p>
            <a:r>
              <a:rPr lang="en-US" dirty="0"/>
              <a:t>If you </a:t>
            </a:r>
            <a:r>
              <a:rPr lang="en-US" b="1" dirty="0">
                <a:solidFill>
                  <a:srgbClr val="0070C0"/>
                </a:solidFill>
              </a:rPr>
              <a:t>cut the dendrogram lower</a:t>
            </a:r>
            <a:r>
              <a:rPr lang="en-US" dirty="0"/>
              <a:t>, then the similarity level would be higher, but there would be </a:t>
            </a:r>
            <a:r>
              <a:rPr lang="en-US" b="1" dirty="0">
                <a:solidFill>
                  <a:srgbClr val="0070C0"/>
                </a:solidFill>
              </a:rPr>
              <a:t>more final clusters</a:t>
            </a:r>
            <a:r>
              <a:rPr lang="en-US" dirty="0"/>
              <a:t>.</a:t>
            </a:r>
          </a:p>
        </p:txBody>
      </p:sp>
    </p:spTree>
    <p:extLst>
      <p:ext uri="{BB962C8B-B14F-4D97-AF65-F5344CB8AC3E}">
        <p14:creationId xmlns:p14="http://schemas.microsoft.com/office/powerpoint/2010/main" val="4259486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A45E69-306A-856D-81F3-DE6687F87269}"/>
              </a:ext>
            </a:extLst>
          </p:cNvPr>
          <p:cNvPicPr>
            <a:picLocks noChangeAspect="1"/>
          </p:cNvPicPr>
          <p:nvPr/>
        </p:nvPicPr>
        <p:blipFill>
          <a:blip r:embed="rId3"/>
          <a:stretch>
            <a:fillRect/>
          </a:stretch>
        </p:blipFill>
        <p:spPr>
          <a:xfrm>
            <a:off x="0" y="1"/>
            <a:ext cx="9144000" cy="1208489"/>
          </a:xfrm>
          <a:prstGeom prst="rect">
            <a:avLst/>
          </a:prstGeom>
        </p:spPr>
      </p:pic>
      <mc:AlternateContent xmlns:mc="http://schemas.openxmlformats.org/markup-compatibility/2006" xmlns:a14="http://schemas.microsoft.com/office/drawing/2010/main">
        <mc:Choice Requires="a14">
          <p:sp>
            <p:nvSpPr>
              <p:cNvPr id="36869" name="Rectangle 3"/>
              <p:cNvSpPr>
                <a:spLocks noGrp="1" noChangeArrowheads="1"/>
              </p:cNvSpPr>
              <p:nvPr>
                <p:ph idx="1"/>
              </p:nvPr>
            </p:nvSpPr>
            <p:spPr>
              <a:xfrm>
                <a:off x="743377" y="1582143"/>
                <a:ext cx="4130103" cy="2697399"/>
              </a:xfrm>
            </p:spPr>
            <p:txBody>
              <a:bodyPr>
                <a:normAutofit/>
              </a:bodyPr>
              <a:lstStyle/>
              <a:p>
                <a:pPr marL="304758" indent="-304758">
                  <a:lnSpc>
                    <a:spcPct val="100000"/>
                  </a:lnSpc>
                  <a:spcBef>
                    <a:spcPts val="0"/>
                  </a:spcBef>
                  <a:spcAft>
                    <a:spcPts val="1800"/>
                  </a:spcAft>
                </a:pPr>
                <a:r>
                  <a:rPr lang="en-US" sz="1400" dirty="0">
                    <a:solidFill>
                      <a:srgbClr val="FF0000"/>
                    </a:solidFill>
                    <a:latin typeface="Tahoma" charset="0"/>
                    <a:cs typeface="Tahoma" charset="0"/>
                    <a:sym typeface="Symbol" charset="0"/>
                  </a:rPr>
                  <a:t>Single link</a:t>
                </a:r>
                <a:r>
                  <a:rPr lang="en-US" sz="1400" dirty="0">
                    <a:latin typeface="Tahoma" charset="0"/>
                    <a:cs typeface="Tahoma" charset="0"/>
                    <a:sym typeface="Symbol" charset="0"/>
                  </a:rPr>
                  <a:t>:  Smallest distance between an element in one cluster and an element in the other, i.e., </a:t>
                </a:r>
                <a:r>
                  <a:rPr lang="en-US" sz="1400" b="1" dirty="0">
                    <a:latin typeface="Tahoma" charset="0"/>
                    <a:cs typeface="Tahoma" charset="0"/>
                    <a:sym typeface="Symbol" charset="0"/>
                  </a:rPr>
                  <a:t> </a:t>
                </a:r>
                <a14:m>
                  <m:oMath xmlns:m="http://schemas.openxmlformats.org/officeDocument/2006/math">
                    <m:r>
                      <a:rPr lang="en-US" sz="1400" b="1" i="1" dirty="0" smtClean="0">
                        <a:latin typeface="Cambria Math" panose="02040503050406030204" pitchFamily="18" charset="0"/>
                        <a:cs typeface="Tahoma" charset="0"/>
                        <a:sym typeface="Symbol" charset="0"/>
                      </a:rPr>
                      <m:t>𝒅</m:t>
                    </m:r>
                    <m:r>
                      <a:rPr lang="en-US" sz="1400" b="1" i="1" dirty="0" smtClean="0">
                        <a:latin typeface="Cambria Math" panose="02040503050406030204" pitchFamily="18" charset="0"/>
                        <a:cs typeface="Tahoma" charset="0"/>
                        <a:sym typeface="Symbol" charset="0"/>
                      </a:rPr>
                      <m:t>(</m:t>
                    </m:r>
                    <m:r>
                      <a:rPr lang="en-US" sz="1400" b="1" i="1" dirty="0" smtClean="0">
                        <a:latin typeface="Cambria Math" panose="02040503050406030204" pitchFamily="18" charset="0"/>
                        <a:cs typeface="Tahoma" charset="0"/>
                        <a:sym typeface="Symbol" charset="0"/>
                      </a:rPr>
                      <m:t>𝑪𝒊</m:t>
                    </m:r>
                    <m:r>
                      <a:rPr lang="en-US" sz="1400" b="1" i="1" dirty="0">
                        <a:latin typeface="Cambria Math" panose="02040503050406030204" pitchFamily="18" charset="0"/>
                        <a:cs typeface="Tahoma" charset="0"/>
                        <a:sym typeface="Symbol" charset="0"/>
                      </a:rPr>
                      <m:t>, </m:t>
                    </m:r>
                    <m:r>
                      <a:rPr lang="en-US" sz="1400" b="1" i="1" dirty="0" err="1">
                        <a:latin typeface="Cambria Math" panose="02040503050406030204" pitchFamily="18" charset="0"/>
                        <a:cs typeface="Tahoma" charset="0"/>
                        <a:sym typeface="Symbol" charset="0"/>
                      </a:rPr>
                      <m:t>𝑪</m:t>
                    </m:r>
                    <m:r>
                      <a:rPr lang="en-US" sz="1400" b="1" i="1" baseline="-25000" dirty="0" err="1">
                        <a:latin typeface="Cambria Math" panose="02040503050406030204" pitchFamily="18" charset="0"/>
                        <a:cs typeface="Tahoma" charset="0"/>
                        <a:sym typeface="Symbol" charset="0"/>
                      </a:rPr>
                      <m:t>𝒋</m:t>
                    </m:r>
                    <m:r>
                      <a:rPr lang="en-US" sz="1400" b="1" i="1" dirty="0">
                        <a:latin typeface="Cambria Math" panose="02040503050406030204" pitchFamily="18" charset="0"/>
                        <a:cs typeface="Tahoma" charset="0"/>
                        <a:sym typeface="Symbol" charset="0"/>
                      </a:rPr>
                      <m:t>) = </m:t>
                    </m:r>
                    <m:r>
                      <a:rPr lang="en-US" sz="1400" b="1" i="1" dirty="0">
                        <a:latin typeface="Cambria Math" panose="02040503050406030204" pitchFamily="18" charset="0"/>
                        <a:cs typeface="Tahoma" charset="0"/>
                        <a:sym typeface="Symbol" charset="0"/>
                      </a:rPr>
                      <m:t>𝒎𝒊𝒏</m:t>
                    </m:r>
                    <m:r>
                      <a:rPr lang="en-US" sz="1400" b="1" i="1" dirty="0">
                        <a:latin typeface="Cambria Math" panose="02040503050406030204" pitchFamily="18" charset="0"/>
                        <a:cs typeface="Tahoma" charset="0"/>
                        <a:sym typeface="Symbol" charset="0"/>
                      </a:rPr>
                      <m:t>⁡{</m:t>
                    </m:r>
                    <m:r>
                      <a:rPr lang="en-US" sz="1400" b="1" i="1" dirty="0">
                        <a:latin typeface="Cambria Math" panose="02040503050406030204" pitchFamily="18" charset="0"/>
                        <a:cs typeface="Tahoma" charset="0"/>
                        <a:sym typeface="Symbol" charset="0"/>
                      </a:rPr>
                      <m:t>𝒅</m:t>
                    </m:r>
                    <m:r>
                      <a:rPr lang="en-US" sz="1400" b="1" i="1" dirty="0">
                        <a:latin typeface="Cambria Math" panose="02040503050406030204" pitchFamily="18" charset="0"/>
                        <a:cs typeface="Tahoma" charset="0"/>
                        <a:sym typeface="Symbol" charset="0"/>
                      </a:rPr>
                      <m:t>(</m:t>
                    </m:r>
                    <m:r>
                      <a:rPr lang="en-US" sz="1400" b="1" i="1" dirty="0" err="1">
                        <a:latin typeface="Cambria Math" panose="02040503050406030204" pitchFamily="18" charset="0"/>
                        <a:cs typeface="Tahoma" charset="0"/>
                        <a:sym typeface="Symbol" charset="0"/>
                      </a:rPr>
                      <m:t>𝒙</m:t>
                    </m:r>
                    <m:r>
                      <a:rPr lang="en-US" sz="1400" b="1" i="1" baseline="-25000" dirty="0" err="1">
                        <a:latin typeface="Cambria Math" panose="02040503050406030204" pitchFamily="18" charset="0"/>
                        <a:cs typeface="Tahoma" charset="0"/>
                        <a:sym typeface="Symbol" charset="0"/>
                      </a:rPr>
                      <m:t>𝒊𝒑</m:t>
                    </m:r>
                    <m:r>
                      <a:rPr lang="en-US" sz="1400" b="1" i="1" dirty="0">
                        <a:latin typeface="Cambria Math" panose="02040503050406030204" pitchFamily="18" charset="0"/>
                        <a:cs typeface="Tahoma" charset="0"/>
                        <a:sym typeface="Symbol" charset="0"/>
                      </a:rPr>
                      <m:t>, </m:t>
                    </m:r>
                    <m:r>
                      <a:rPr lang="en-US" sz="1400" b="1" i="1" dirty="0" err="1">
                        <a:latin typeface="Cambria Math" panose="02040503050406030204" pitchFamily="18" charset="0"/>
                        <a:cs typeface="Tahoma" charset="0"/>
                        <a:sym typeface="Symbol" charset="0"/>
                      </a:rPr>
                      <m:t>𝒙</m:t>
                    </m:r>
                    <m:r>
                      <a:rPr lang="en-US" sz="1400" b="1" i="1" baseline="-25000" dirty="0" err="1">
                        <a:latin typeface="Cambria Math" panose="02040503050406030204" pitchFamily="18" charset="0"/>
                        <a:cs typeface="Tahoma" charset="0"/>
                        <a:sym typeface="Symbol" charset="0"/>
                      </a:rPr>
                      <m:t>𝒋𝒒</m:t>
                    </m:r>
                    <m:r>
                      <a:rPr lang="en-US" sz="1400" b="1" i="1" dirty="0">
                        <a:latin typeface="Cambria Math" panose="02040503050406030204" pitchFamily="18" charset="0"/>
                        <a:cs typeface="Tahoma" charset="0"/>
                        <a:sym typeface="Symbol" charset="0"/>
                      </a:rPr>
                      <m:t>)}</m:t>
                    </m:r>
                  </m:oMath>
                </a14:m>
                <a:endParaRPr lang="en-US" sz="1400" b="1" dirty="0">
                  <a:latin typeface="Tahoma" charset="0"/>
                  <a:cs typeface="Tahoma" charset="0"/>
                  <a:sym typeface="Symbol" charset="0"/>
                </a:endParaRPr>
              </a:p>
              <a:p>
                <a:pPr marL="304758" indent="-304758">
                  <a:lnSpc>
                    <a:spcPct val="100000"/>
                  </a:lnSpc>
                  <a:spcBef>
                    <a:spcPts val="0"/>
                  </a:spcBef>
                  <a:spcAft>
                    <a:spcPts val="1800"/>
                  </a:spcAft>
                </a:pPr>
                <a:r>
                  <a:rPr lang="en-US" sz="1400" dirty="0">
                    <a:solidFill>
                      <a:srgbClr val="FF0000"/>
                    </a:solidFill>
                    <a:latin typeface="Tahoma" charset="0"/>
                    <a:cs typeface="Tahoma" charset="0"/>
                    <a:sym typeface="Symbol" charset="0"/>
                  </a:rPr>
                  <a:t>Complete link</a:t>
                </a:r>
                <a:r>
                  <a:rPr lang="en-US" sz="1400" dirty="0">
                    <a:latin typeface="Tahoma" charset="0"/>
                    <a:cs typeface="Tahoma" charset="0"/>
                    <a:sym typeface="Symbol" charset="0"/>
                  </a:rPr>
                  <a:t>: Largest distance between an element in one cluster and an element in the other, i.e.,  </a:t>
                </a:r>
                <a14:m>
                  <m:oMath xmlns:m="http://schemas.openxmlformats.org/officeDocument/2006/math">
                    <m:r>
                      <a:rPr lang="en-SG" sz="1400" b="1" i="1" dirty="0" smtClean="0">
                        <a:latin typeface="Cambria Math" panose="02040503050406030204" pitchFamily="18" charset="0"/>
                        <a:cs typeface="Tahoma" charset="0"/>
                        <a:sym typeface="Symbol" charset="0"/>
                      </a:rPr>
                      <m:t>𝒅</m:t>
                    </m:r>
                    <m:r>
                      <a:rPr lang="en-SG" sz="1400" b="1" i="1" dirty="0" smtClean="0">
                        <a:latin typeface="Cambria Math" panose="02040503050406030204" pitchFamily="18" charset="0"/>
                        <a:cs typeface="Tahoma" charset="0"/>
                        <a:sym typeface="Symbol" charset="0"/>
                      </a:rPr>
                      <m:t>(</m:t>
                    </m:r>
                    <m:r>
                      <a:rPr lang="en-US" sz="1400" b="1" i="1" dirty="0" smtClean="0">
                        <a:latin typeface="Cambria Math" panose="02040503050406030204" pitchFamily="18" charset="0"/>
                        <a:cs typeface="Tahoma" charset="0"/>
                        <a:sym typeface="Symbol" charset="0"/>
                      </a:rPr>
                      <m:t>𝑪</m:t>
                    </m:r>
                    <m:r>
                      <a:rPr lang="en-US" sz="1400" b="1" i="1" baseline="-25000" dirty="0">
                        <a:latin typeface="Cambria Math" panose="02040503050406030204" pitchFamily="18" charset="0"/>
                        <a:cs typeface="Tahoma" charset="0"/>
                        <a:sym typeface="Symbol" charset="0"/>
                      </a:rPr>
                      <m:t>𝒊</m:t>
                    </m:r>
                    <m:r>
                      <a:rPr lang="en-US" sz="1400" b="1" i="1" dirty="0">
                        <a:latin typeface="Cambria Math" panose="02040503050406030204" pitchFamily="18" charset="0"/>
                        <a:cs typeface="Tahoma" charset="0"/>
                        <a:sym typeface="Symbol" charset="0"/>
                      </a:rPr>
                      <m:t>, </m:t>
                    </m:r>
                    <m:r>
                      <a:rPr lang="en-US" sz="1400" b="1" i="1" dirty="0" err="1">
                        <a:latin typeface="Cambria Math" panose="02040503050406030204" pitchFamily="18" charset="0"/>
                        <a:cs typeface="Tahoma" charset="0"/>
                        <a:sym typeface="Symbol" charset="0"/>
                      </a:rPr>
                      <m:t>𝑪</m:t>
                    </m:r>
                    <m:r>
                      <a:rPr lang="en-US" sz="1400" b="1" i="1" baseline="-25000" dirty="0" err="1">
                        <a:latin typeface="Cambria Math" panose="02040503050406030204" pitchFamily="18" charset="0"/>
                        <a:cs typeface="Tahoma" charset="0"/>
                        <a:sym typeface="Symbol" charset="0"/>
                      </a:rPr>
                      <m:t>𝒋</m:t>
                    </m:r>
                    <m:r>
                      <a:rPr lang="en-US" sz="1400" b="1" i="1" dirty="0">
                        <a:latin typeface="Cambria Math" panose="02040503050406030204" pitchFamily="18" charset="0"/>
                        <a:cs typeface="Tahoma" charset="0"/>
                        <a:sym typeface="Symbol" charset="0"/>
                      </a:rPr>
                      <m:t>) = </m:t>
                    </m:r>
                    <m:r>
                      <a:rPr lang="en-US" sz="1400" b="1" i="1" dirty="0">
                        <a:latin typeface="Cambria Math" panose="02040503050406030204" pitchFamily="18" charset="0"/>
                        <a:cs typeface="Tahoma" charset="0"/>
                        <a:sym typeface="Symbol" charset="0"/>
                      </a:rPr>
                      <m:t>𝒎𝒂𝒙</m:t>
                    </m:r>
                    <m:r>
                      <a:rPr lang="en-US" sz="1400" b="1" i="1" dirty="0">
                        <a:latin typeface="Cambria Math" panose="02040503050406030204" pitchFamily="18" charset="0"/>
                        <a:cs typeface="Tahoma" charset="0"/>
                        <a:sym typeface="Symbol" charset="0"/>
                      </a:rPr>
                      <m:t>⁡{</m:t>
                    </m:r>
                    <m:r>
                      <a:rPr lang="en-US" sz="1400" b="1" i="1" dirty="0">
                        <a:latin typeface="Cambria Math" panose="02040503050406030204" pitchFamily="18" charset="0"/>
                        <a:cs typeface="Tahoma" charset="0"/>
                        <a:sym typeface="Symbol" charset="0"/>
                      </a:rPr>
                      <m:t>𝒅</m:t>
                    </m:r>
                    <m:r>
                      <a:rPr lang="en-US" sz="1400" b="1" i="1" dirty="0">
                        <a:latin typeface="Cambria Math" panose="02040503050406030204" pitchFamily="18" charset="0"/>
                        <a:cs typeface="Tahoma" charset="0"/>
                        <a:sym typeface="Symbol" charset="0"/>
                      </a:rPr>
                      <m:t>(</m:t>
                    </m:r>
                    <m:r>
                      <a:rPr lang="en-US" sz="1400" b="1" i="1" dirty="0" err="1">
                        <a:latin typeface="Cambria Math" panose="02040503050406030204" pitchFamily="18" charset="0"/>
                        <a:cs typeface="Tahoma" charset="0"/>
                        <a:sym typeface="Symbol" charset="0"/>
                      </a:rPr>
                      <m:t>𝒙</m:t>
                    </m:r>
                    <m:r>
                      <a:rPr lang="en-US" sz="1400" b="1" i="1" baseline="-25000" dirty="0" err="1">
                        <a:latin typeface="Cambria Math" panose="02040503050406030204" pitchFamily="18" charset="0"/>
                        <a:cs typeface="Tahoma" charset="0"/>
                        <a:sym typeface="Symbol" charset="0"/>
                      </a:rPr>
                      <m:t>𝒊𝒑</m:t>
                    </m:r>
                    <m:r>
                      <a:rPr lang="en-US" sz="1400" b="1" i="1" dirty="0">
                        <a:latin typeface="Cambria Math" panose="02040503050406030204" pitchFamily="18" charset="0"/>
                        <a:cs typeface="Tahoma" charset="0"/>
                        <a:sym typeface="Symbol" charset="0"/>
                      </a:rPr>
                      <m:t>, </m:t>
                    </m:r>
                    <m:r>
                      <a:rPr lang="en-US" sz="1400" b="1" i="1" dirty="0" err="1">
                        <a:latin typeface="Cambria Math" panose="02040503050406030204" pitchFamily="18" charset="0"/>
                        <a:cs typeface="Tahoma" charset="0"/>
                        <a:sym typeface="Symbol" charset="0"/>
                      </a:rPr>
                      <m:t>𝒙</m:t>
                    </m:r>
                    <m:r>
                      <a:rPr lang="en-US" sz="1400" b="1" i="1" baseline="-25000" dirty="0" err="1">
                        <a:latin typeface="Cambria Math" panose="02040503050406030204" pitchFamily="18" charset="0"/>
                        <a:cs typeface="Tahoma" charset="0"/>
                        <a:sym typeface="Symbol" charset="0"/>
                      </a:rPr>
                      <m:t>𝒋𝒒</m:t>
                    </m:r>
                    <m:r>
                      <a:rPr lang="en-US" sz="1400" b="1" i="1" dirty="0">
                        <a:latin typeface="Cambria Math" panose="02040503050406030204" pitchFamily="18" charset="0"/>
                        <a:cs typeface="Tahoma" charset="0"/>
                        <a:sym typeface="Symbol" charset="0"/>
                      </a:rPr>
                      <m:t>)}</m:t>
                    </m:r>
                  </m:oMath>
                </a14:m>
                <a:endParaRPr lang="en-US" sz="1400" b="1" dirty="0">
                  <a:latin typeface="Tahoma" charset="0"/>
                  <a:cs typeface="Tahoma" charset="0"/>
                  <a:sym typeface="Symbol" charset="0"/>
                </a:endParaRPr>
              </a:p>
              <a:p>
                <a:pPr marL="304758" indent="-304758">
                  <a:lnSpc>
                    <a:spcPct val="100000"/>
                  </a:lnSpc>
                  <a:spcBef>
                    <a:spcPts val="0"/>
                  </a:spcBef>
                  <a:spcAft>
                    <a:spcPts val="1800"/>
                  </a:spcAft>
                </a:pPr>
                <a:r>
                  <a:rPr lang="en-US" sz="1400" dirty="0">
                    <a:solidFill>
                      <a:srgbClr val="FF0000"/>
                    </a:solidFill>
                    <a:latin typeface="Tahoma" charset="0"/>
                    <a:cs typeface="Tahoma" charset="0"/>
                    <a:sym typeface="Symbol" charset="0"/>
                  </a:rPr>
                  <a:t>Average</a:t>
                </a:r>
                <a:r>
                  <a:rPr lang="en-US" sz="1400" dirty="0">
                    <a:latin typeface="Tahoma" charset="0"/>
                    <a:cs typeface="Tahoma" charset="0"/>
                    <a:sym typeface="Symbol" charset="0"/>
                  </a:rPr>
                  <a:t>: Avg distance between elements in one cluster and  elements in the other, i.e.,  </a:t>
                </a:r>
                <a14:m>
                  <m:oMath xmlns:m="http://schemas.openxmlformats.org/officeDocument/2006/math">
                    <m:r>
                      <a:rPr lang="en-US" sz="1400" b="1" i="1" dirty="0" smtClean="0">
                        <a:latin typeface="Cambria Math" panose="02040503050406030204" pitchFamily="18" charset="0"/>
                        <a:cs typeface="Tahoma" charset="0"/>
                        <a:sym typeface="Symbol" charset="0"/>
                      </a:rPr>
                      <m:t>𝒅</m:t>
                    </m:r>
                    <m:r>
                      <a:rPr lang="en-US" sz="1400" b="1" i="1" dirty="0">
                        <a:latin typeface="Cambria Math" panose="02040503050406030204" pitchFamily="18" charset="0"/>
                        <a:cs typeface="Tahoma" charset="0"/>
                        <a:sym typeface="Symbol" charset="0"/>
                      </a:rPr>
                      <m:t>(</m:t>
                    </m:r>
                    <m:r>
                      <a:rPr lang="en-US" sz="1400" b="1" i="1" dirty="0">
                        <a:latin typeface="Cambria Math" panose="02040503050406030204" pitchFamily="18" charset="0"/>
                        <a:cs typeface="Tahoma" charset="0"/>
                        <a:sym typeface="Symbol" charset="0"/>
                      </a:rPr>
                      <m:t>𝑪𝒊</m:t>
                    </m:r>
                    <m:r>
                      <a:rPr lang="en-US" sz="1400" b="1" i="1" dirty="0">
                        <a:latin typeface="Cambria Math" panose="02040503050406030204" pitchFamily="18" charset="0"/>
                        <a:cs typeface="Tahoma" charset="0"/>
                        <a:sym typeface="Symbol" charset="0"/>
                      </a:rPr>
                      <m:t>, </m:t>
                    </m:r>
                    <m:r>
                      <a:rPr lang="en-US" sz="1400" b="1" i="1" dirty="0" err="1">
                        <a:latin typeface="Cambria Math" panose="02040503050406030204" pitchFamily="18" charset="0"/>
                        <a:cs typeface="Tahoma" charset="0"/>
                        <a:sym typeface="Symbol" charset="0"/>
                      </a:rPr>
                      <m:t>𝑪</m:t>
                    </m:r>
                    <m:r>
                      <a:rPr lang="en-US" sz="1400" b="1" i="1" baseline="-25000" dirty="0" err="1">
                        <a:latin typeface="Cambria Math" panose="02040503050406030204" pitchFamily="18" charset="0"/>
                        <a:cs typeface="Tahoma" charset="0"/>
                        <a:sym typeface="Symbol" charset="0"/>
                      </a:rPr>
                      <m:t>𝒋</m:t>
                    </m:r>
                    <m:r>
                      <a:rPr lang="en-US" sz="1400" b="1" i="1" dirty="0">
                        <a:latin typeface="Cambria Math" panose="02040503050406030204" pitchFamily="18" charset="0"/>
                        <a:cs typeface="Tahoma" charset="0"/>
                        <a:sym typeface="Symbol" charset="0"/>
                      </a:rPr>
                      <m:t>) = </m:t>
                    </m:r>
                    <m:r>
                      <a:rPr lang="en-US" sz="1400" b="1" i="1" dirty="0">
                        <a:latin typeface="Cambria Math" panose="02040503050406030204" pitchFamily="18" charset="0"/>
                        <a:cs typeface="Tahoma" charset="0"/>
                        <a:sym typeface="Symbol" charset="0"/>
                      </a:rPr>
                      <m:t>𝒂𝒗𝒈</m:t>
                    </m:r>
                    <m:r>
                      <a:rPr lang="en-US" sz="1400" b="1" i="1" dirty="0">
                        <a:latin typeface="Cambria Math" panose="02040503050406030204" pitchFamily="18" charset="0"/>
                        <a:cs typeface="Tahoma" charset="0"/>
                        <a:sym typeface="Symbol" charset="0"/>
                      </a:rPr>
                      <m:t>{</m:t>
                    </m:r>
                    <m:r>
                      <a:rPr lang="en-US" sz="1400" b="1" i="1" dirty="0">
                        <a:latin typeface="Cambria Math" panose="02040503050406030204" pitchFamily="18" charset="0"/>
                        <a:cs typeface="Tahoma" charset="0"/>
                        <a:sym typeface="Symbol" charset="0"/>
                      </a:rPr>
                      <m:t>𝒅</m:t>
                    </m:r>
                    <m:r>
                      <a:rPr lang="en-US" sz="1400" b="1" i="1" dirty="0">
                        <a:latin typeface="Cambria Math" panose="02040503050406030204" pitchFamily="18" charset="0"/>
                        <a:cs typeface="Tahoma" charset="0"/>
                        <a:sym typeface="Symbol" charset="0"/>
                      </a:rPr>
                      <m:t>(</m:t>
                    </m:r>
                    <m:r>
                      <a:rPr lang="en-US" sz="1400" b="1" i="1" dirty="0" err="1">
                        <a:latin typeface="Cambria Math" panose="02040503050406030204" pitchFamily="18" charset="0"/>
                        <a:cs typeface="Tahoma" charset="0"/>
                        <a:sym typeface="Symbol" charset="0"/>
                      </a:rPr>
                      <m:t>𝒙</m:t>
                    </m:r>
                    <m:r>
                      <a:rPr lang="en-US" sz="1400" b="1" i="1" baseline="-25000" dirty="0" err="1">
                        <a:latin typeface="Cambria Math" panose="02040503050406030204" pitchFamily="18" charset="0"/>
                        <a:cs typeface="Tahoma" charset="0"/>
                        <a:sym typeface="Symbol" charset="0"/>
                      </a:rPr>
                      <m:t>𝒊𝒑</m:t>
                    </m:r>
                    <m:r>
                      <a:rPr lang="en-US" sz="1400" b="1" i="1" dirty="0">
                        <a:latin typeface="Cambria Math" panose="02040503050406030204" pitchFamily="18" charset="0"/>
                        <a:cs typeface="Tahoma" charset="0"/>
                        <a:sym typeface="Symbol" charset="0"/>
                      </a:rPr>
                      <m:t>, </m:t>
                    </m:r>
                    <m:r>
                      <a:rPr lang="en-US" sz="1400" b="1" i="1" dirty="0" err="1">
                        <a:latin typeface="Cambria Math" panose="02040503050406030204" pitchFamily="18" charset="0"/>
                        <a:cs typeface="Tahoma" charset="0"/>
                        <a:sym typeface="Symbol" charset="0"/>
                      </a:rPr>
                      <m:t>𝒙</m:t>
                    </m:r>
                    <m:r>
                      <a:rPr lang="en-US" sz="1400" b="1" i="1" baseline="-25000" dirty="0" err="1">
                        <a:latin typeface="Cambria Math" panose="02040503050406030204" pitchFamily="18" charset="0"/>
                        <a:cs typeface="Tahoma" charset="0"/>
                        <a:sym typeface="Symbol" charset="0"/>
                      </a:rPr>
                      <m:t>𝒋𝒒</m:t>
                    </m:r>
                    <m:r>
                      <a:rPr lang="en-US" sz="1400" b="1" i="1" dirty="0">
                        <a:latin typeface="Cambria Math" panose="02040503050406030204" pitchFamily="18" charset="0"/>
                        <a:cs typeface="Tahoma" charset="0"/>
                        <a:sym typeface="Symbol" charset="0"/>
                      </a:rPr>
                      <m:t>)}</m:t>
                    </m:r>
                  </m:oMath>
                </a14:m>
                <a:endParaRPr lang="en-US" sz="1400" dirty="0">
                  <a:latin typeface="Tahoma" charset="0"/>
                </a:endParaRPr>
              </a:p>
            </p:txBody>
          </p:sp>
        </mc:Choice>
        <mc:Fallback xmlns="">
          <p:sp>
            <p:nvSpPr>
              <p:cNvPr id="36869" name="Rectangle 3"/>
              <p:cNvSpPr>
                <a:spLocks noGrp="1" noRot="1" noChangeAspect="1" noMove="1" noResize="1" noEditPoints="1" noAdjustHandles="1" noChangeArrowheads="1" noChangeShapeType="1" noTextEdit="1"/>
              </p:cNvSpPr>
              <p:nvPr>
                <p:ph idx="1"/>
              </p:nvPr>
            </p:nvSpPr>
            <p:spPr>
              <a:xfrm>
                <a:off x="743377" y="1582143"/>
                <a:ext cx="4130103" cy="2697399"/>
              </a:xfrm>
              <a:blipFill>
                <a:blip r:embed="rId4"/>
                <a:stretch>
                  <a:fillRect l="-739" t="-905"/>
                </a:stretch>
              </a:blipFill>
            </p:spPr>
            <p:txBody>
              <a:bodyPr/>
              <a:lstStyle/>
              <a:p>
                <a:r>
                  <a:rPr lang="en-SG">
                    <a:noFill/>
                  </a:rPr>
                  <a:t> </a:t>
                </a:r>
              </a:p>
            </p:txBody>
          </p:sp>
        </mc:Fallback>
      </mc:AlternateContent>
      <p:sp>
        <p:nvSpPr>
          <p:cNvPr id="3686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595911">
              <a:defRPr sz="2850">
                <a:solidFill>
                  <a:schemeClr val="tx1"/>
                </a:solidFill>
                <a:latin typeface="Times New Roman" charset="0"/>
                <a:ea typeface="ＭＳ Ｐゴシック" charset="0"/>
                <a:cs typeface="ＭＳ Ｐゴシック" charset="0"/>
              </a:defRPr>
            </a:lvl1pPr>
            <a:lvl2pPr marL="424484" indent="-163263" defTabSz="595911">
              <a:defRPr sz="2850">
                <a:solidFill>
                  <a:schemeClr val="tx1"/>
                </a:solidFill>
                <a:latin typeface="Times New Roman" charset="0"/>
                <a:ea typeface="ＭＳ Ｐゴシック" charset="0"/>
              </a:defRPr>
            </a:lvl2pPr>
            <a:lvl3pPr marL="653053" indent="-130610" defTabSz="595911">
              <a:defRPr sz="2850">
                <a:solidFill>
                  <a:schemeClr val="tx1"/>
                </a:solidFill>
                <a:latin typeface="Times New Roman" charset="0"/>
                <a:ea typeface="ＭＳ Ｐゴシック" charset="0"/>
              </a:defRPr>
            </a:lvl3pPr>
            <a:lvl4pPr marL="914274" indent="-130610" defTabSz="595911">
              <a:defRPr sz="2850">
                <a:solidFill>
                  <a:schemeClr val="tx1"/>
                </a:solidFill>
                <a:latin typeface="Times New Roman" charset="0"/>
                <a:ea typeface="ＭＳ Ｐゴシック" charset="0"/>
              </a:defRPr>
            </a:lvl4pPr>
            <a:lvl5pPr marL="1175495" indent="-130610" defTabSz="595911">
              <a:defRPr sz="2850">
                <a:solidFill>
                  <a:schemeClr val="tx1"/>
                </a:solidFill>
                <a:latin typeface="Times New Roman" charset="0"/>
                <a:ea typeface="ＭＳ Ｐゴシック" charset="0"/>
              </a:defRPr>
            </a:lvl5pPr>
            <a:lvl6pPr marL="1436717" indent="-130610" defTabSz="595911" eaLnBrk="0" fontAlgn="base" hangingPunct="0">
              <a:spcBef>
                <a:spcPct val="0"/>
              </a:spcBef>
              <a:spcAft>
                <a:spcPct val="0"/>
              </a:spcAft>
              <a:defRPr sz="2850">
                <a:solidFill>
                  <a:schemeClr val="tx1"/>
                </a:solidFill>
                <a:latin typeface="Times New Roman" charset="0"/>
                <a:ea typeface="ＭＳ Ｐゴシック" charset="0"/>
              </a:defRPr>
            </a:lvl6pPr>
            <a:lvl7pPr marL="1697938" indent="-130610" defTabSz="595911" eaLnBrk="0" fontAlgn="base" hangingPunct="0">
              <a:spcBef>
                <a:spcPct val="0"/>
              </a:spcBef>
              <a:spcAft>
                <a:spcPct val="0"/>
              </a:spcAft>
              <a:defRPr sz="2850">
                <a:solidFill>
                  <a:schemeClr val="tx1"/>
                </a:solidFill>
                <a:latin typeface="Times New Roman" charset="0"/>
                <a:ea typeface="ＭＳ Ｐゴシック" charset="0"/>
              </a:defRPr>
            </a:lvl7pPr>
            <a:lvl8pPr marL="1959159" indent="-130610" defTabSz="595911" eaLnBrk="0" fontAlgn="base" hangingPunct="0">
              <a:spcBef>
                <a:spcPct val="0"/>
              </a:spcBef>
              <a:spcAft>
                <a:spcPct val="0"/>
              </a:spcAft>
              <a:defRPr sz="2850">
                <a:solidFill>
                  <a:schemeClr val="tx1"/>
                </a:solidFill>
                <a:latin typeface="Times New Roman" charset="0"/>
                <a:ea typeface="ＭＳ Ｐゴシック" charset="0"/>
              </a:defRPr>
            </a:lvl8pPr>
            <a:lvl9pPr marL="2220380" indent="-130610" defTabSz="595911" eaLnBrk="0" fontAlgn="base" hangingPunct="0">
              <a:spcBef>
                <a:spcPct val="0"/>
              </a:spcBef>
              <a:spcAft>
                <a:spcPct val="0"/>
              </a:spcAft>
              <a:defRPr sz="2850">
                <a:solidFill>
                  <a:schemeClr val="tx1"/>
                </a:solidFill>
                <a:latin typeface="Times New Roman" charset="0"/>
                <a:ea typeface="ＭＳ Ｐゴシック" charset="0"/>
              </a:defRPr>
            </a:lvl9pPr>
          </a:lstStyle>
          <a:p>
            <a:fld id="{AE7C8040-CE10-6242-9BFE-110E0407D23F}" type="slidenum">
              <a:rPr lang="en-GB" sz="900">
                <a:latin typeface="Arial" charset="0"/>
              </a:rPr>
              <a:pPr/>
              <a:t>35</a:t>
            </a:fld>
            <a:endParaRPr lang="en-GB" sz="900">
              <a:latin typeface="Arial" charset="0"/>
            </a:endParaRPr>
          </a:p>
        </p:txBody>
      </p:sp>
      <p:grpSp>
        <p:nvGrpSpPr>
          <p:cNvPr id="36867" name="Group 57"/>
          <p:cNvGrpSpPr>
            <a:grpSpLocks/>
          </p:cNvGrpSpPr>
          <p:nvPr/>
        </p:nvGrpSpPr>
        <p:grpSpPr bwMode="auto">
          <a:xfrm>
            <a:off x="5921918" y="1208490"/>
            <a:ext cx="2254281" cy="3169466"/>
            <a:chOff x="3464" y="749"/>
            <a:chExt cx="2784" cy="3800"/>
          </a:xfrm>
        </p:grpSpPr>
        <p:grpSp>
          <p:nvGrpSpPr>
            <p:cNvPr id="36871" name="Group 16"/>
            <p:cNvGrpSpPr>
              <a:grpSpLocks/>
            </p:cNvGrpSpPr>
            <p:nvPr/>
          </p:nvGrpSpPr>
          <p:grpSpPr bwMode="auto">
            <a:xfrm>
              <a:off x="3464" y="750"/>
              <a:ext cx="2640" cy="1200"/>
              <a:chOff x="864" y="672"/>
              <a:chExt cx="2640" cy="1200"/>
            </a:xfrm>
          </p:grpSpPr>
          <p:sp>
            <p:nvSpPr>
              <p:cNvPr id="36888" name="Freeform 32" descr="5%"/>
              <p:cNvSpPr>
                <a:spLocks/>
              </p:cNvSpPr>
              <p:nvPr/>
            </p:nvSpPr>
            <p:spPr bwMode="auto">
              <a:xfrm rot="-5400000">
                <a:off x="724" y="860"/>
                <a:ext cx="1152" cy="871"/>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vert="eaVert"/>
              <a:lstStyle/>
              <a:p>
                <a:endParaRPr lang="en-US" sz="1050"/>
              </a:p>
            </p:txBody>
          </p:sp>
          <p:sp>
            <p:nvSpPr>
              <p:cNvPr id="36889" name="Oval 33"/>
              <p:cNvSpPr>
                <a:spLocks noChangeArrowheads="1"/>
              </p:cNvSpPr>
              <p:nvPr/>
            </p:nvSpPr>
            <p:spPr bwMode="auto">
              <a:xfrm rot="-5400000">
                <a:off x="1488" y="1488"/>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90" name="Oval 34"/>
              <p:cNvSpPr>
                <a:spLocks noChangeArrowheads="1"/>
              </p:cNvSpPr>
              <p:nvPr/>
            </p:nvSpPr>
            <p:spPr bwMode="auto">
              <a:xfrm rot="-5400000">
                <a:off x="1488" y="816"/>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91" name="Oval 35"/>
              <p:cNvSpPr>
                <a:spLocks noChangeArrowheads="1"/>
              </p:cNvSpPr>
              <p:nvPr/>
            </p:nvSpPr>
            <p:spPr bwMode="auto">
              <a:xfrm rot="-5400000">
                <a:off x="1008" y="1200"/>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92" name="Oval 36"/>
              <p:cNvSpPr>
                <a:spLocks noChangeArrowheads="1"/>
              </p:cNvSpPr>
              <p:nvPr/>
            </p:nvSpPr>
            <p:spPr bwMode="auto">
              <a:xfrm rot="-5400000">
                <a:off x="1584" y="1152"/>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93" name="Freeform 37" descr="5%"/>
              <p:cNvSpPr>
                <a:spLocks/>
              </p:cNvSpPr>
              <p:nvPr/>
            </p:nvSpPr>
            <p:spPr bwMode="auto">
              <a:xfrm rot="5400000" flipV="1">
                <a:off x="2400" y="720"/>
                <a:ext cx="1152" cy="1056"/>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vert="eaVert"/>
              <a:lstStyle/>
              <a:p>
                <a:endParaRPr lang="en-US" sz="1050"/>
              </a:p>
            </p:txBody>
          </p:sp>
          <p:sp>
            <p:nvSpPr>
              <p:cNvPr id="36894" name="Oval 38"/>
              <p:cNvSpPr>
                <a:spLocks noChangeArrowheads="1"/>
              </p:cNvSpPr>
              <p:nvPr/>
            </p:nvSpPr>
            <p:spPr bwMode="auto">
              <a:xfrm rot="5400000" flipV="1">
                <a:off x="3360" y="960"/>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95" name="Oval 39"/>
              <p:cNvSpPr>
                <a:spLocks noChangeArrowheads="1"/>
              </p:cNvSpPr>
              <p:nvPr/>
            </p:nvSpPr>
            <p:spPr bwMode="auto">
              <a:xfrm rot="5400000" flipV="1">
                <a:off x="2928" y="1392"/>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96" name="Oval 40"/>
              <p:cNvSpPr>
                <a:spLocks noChangeArrowheads="1"/>
              </p:cNvSpPr>
              <p:nvPr/>
            </p:nvSpPr>
            <p:spPr bwMode="auto">
              <a:xfrm rot="5400000" flipV="1">
                <a:off x="2544" y="1056"/>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97" name="Oval 41"/>
              <p:cNvSpPr>
                <a:spLocks noChangeArrowheads="1"/>
              </p:cNvSpPr>
              <p:nvPr/>
            </p:nvSpPr>
            <p:spPr bwMode="auto">
              <a:xfrm rot="5400000" flipV="1">
                <a:off x="2976" y="816"/>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98" name="Line 39"/>
              <p:cNvSpPr>
                <a:spLocks noChangeShapeType="1"/>
              </p:cNvSpPr>
              <p:nvPr/>
            </p:nvSpPr>
            <p:spPr bwMode="auto">
              <a:xfrm flipV="1">
                <a:off x="1632" y="1056"/>
                <a:ext cx="960" cy="96"/>
              </a:xfrm>
              <a:prstGeom prst="line">
                <a:avLst/>
              </a:prstGeom>
              <a:noFill/>
              <a:ln w="25400">
                <a:solidFill>
                  <a:srgbClr val="FFCC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050"/>
              </a:p>
            </p:txBody>
          </p:sp>
        </p:grpSp>
        <p:sp>
          <p:nvSpPr>
            <p:cNvPr id="36872" name="Text Box 28"/>
            <p:cNvSpPr txBox="1">
              <a:spLocks noChangeArrowheads="1"/>
            </p:cNvSpPr>
            <p:nvPr/>
          </p:nvSpPr>
          <p:spPr bwMode="auto">
            <a:xfrm>
              <a:off x="4328" y="749"/>
              <a:ext cx="1008" cy="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1042988">
                <a:defRPr sz="5000">
                  <a:solidFill>
                    <a:schemeClr val="tx1"/>
                  </a:solidFill>
                  <a:latin typeface="Times New Roman" charset="0"/>
                  <a:ea typeface="ＭＳ Ｐゴシック" charset="0"/>
                  <a:cs typeface="ＭＳ Ｐゴシック" charset="0"/>
                </a:defRPr>
              </a:lvl1pPr>
              <a:lvl2pPr marL="742950" indent="-285750" defTabSz="1042988">
                <a:defRPr sz="5000">
                  <a:solidFill>
                    <a:schemeClr val="tx1"/>
                  </a:solidFill>
                  <a:latin typeface="Times New Roman" charset="0"/>
                  <a:ea typeface="ＭＳ Ｐゴシック" charset="0"/>
                </a:defRPr>
              </a:lvl2pPr>
              <a:lvl3pPr marL="1143000" indent="-228600" defTabSz="1042988">
                <a:defRPr sz="5000">
                  <a:solidFill>
                    <a:schemeClr val="tx1"/>
                  </a:solidFill>
                  <a:latin typeface="Times New Roman" charset="0"/>
                  <a:ea typeface="ＭＳ Ｐゴシック" charset="0"/>
                </a:defRPr>
              </a:lvl3pPr>
              <a:lvl4pPr marL="1600200" indent="-228600" defTabSz="1042988">
                <a:defRPr sz="5000">
                  <a:solidFill>
                    <a:schemeClr val="tx1"/>
                  </a:solidFill>
                  <a:latin typeface="Times New Roman" charset="0"/>
                  <a:ea typeface="ＭＳ Ｐゴシック" charset="0"/>
                </a:defRPr>
              </a:lvl4pPr>
              <a:lvl5pPr marL="2057400" indent="-228600" defTabSz="1042988">
                <a:defRPr sz="5000">
                  <a:solidFill>
                    <a:schemeClr val="tx1"/>
                  </a:solidFill>
                  <a:latin typeface="Times New Roman" charset="0"/>
                  <a:ea typeface="ＭＳ Ｐゴシック" charset="0"/>
                </a:defRPr>
              </a:lvl5pPr>
              <a:lvl6pPr marL="2514600" indent="-228600" defTabSz="1042988" eaLnBrk="0" fontAlgn="base" hangingPunct="0">
                <a:spcBef>
                  <a:spcPct val="0"/>
                </a:spcBef>
                <a:spcAft>
                  <a:spcPct val="0"/>
                </a:spcAft>
                <a:defRPr sz="5000">
                  <a:solidFill>
                    <a:schemeClr val="tx1"/>
                  </a:solidFill>
                  <a:latin typeface="Times New Roman" charset="0"/>
                  <a:ea typeface="ＭＳ Ｐゴシック" charset="0"/>
                </a:defRPr>
              </a:lvl6pPr>
              <a:lvl7pPr marL="2971800" indent="-228600" defTabSz="1042988" eaLnBrk="0" fontAlgn="base" hangingPunct="0">
                <a:spcBef>
                  <a:spcPct val="0"/>
                </a:spcBef>
                <a:spcAft>
                  <a:spcPct val="0"/>
                </a:spcAft>
                <a:defRPr sz="5000">
                  <a:solidFill>
                    <a:schemeClr val="tx1"/>
                  </a:solidFill>
                  <a:latin typeface="Times New Roman" charset="0"/>
                  <a:ea typeface="ＭＳ Ｐゴシック" charset="0"/>
                </a:defRPr>
              </a:lvl7pPr>
              <a:lvl8pPr marL="3429000" indent="-228600" defTabSz="1042988" eaLnBrk="0" fontAlgn="base" hangingPunct="0">
                <a:spcBef>
                  <a:spcPct val="0"/>
                </a:spcBef>
                <a:spcAft>
                  <a:spcPct val="0"/>
                </a:spcAft>
                <a:defRPr sz="5000">
                  <a:solidFill>
                    <a:schemeClr val="tx1"/>
                  </a:solidFill>
                  <a:latin typeface="Times New Roman" charset="0"/>
                  <a:ea typeface="ＭＳ Ｐゴシック" charset="0"/>
                </a:defRPr>
              </a:lvl8pPr>
              <a:lvl9pPr marL="3886200" indent="-228600" defTabSz="1042988" eaLnBrk="0" fontAlgn="base" hangingPunct="0">
                <a:spcBef>
                  <a:spcPct val="0"/>
                </a:spcBef>
                <a:spcAft>
                  <a:spcPct val="0"/>
                </a:spcAft>
                <a:defRPr sz="5000">
                  <a:solidFill>
                    <a:schemeClr val="tx1"/>
                  </a:solidFill>
                  <a:latin typeface="Times New Roman" charset="0"/>
                  <a:ea typeface="ＭＳ Ｐゴシック" charset="0"/>
                </a:defRPr>
              </a:lvl9pPr>
            </a:lstStyle>
            <a:p>
              <a:pPr eaLnBrk="1" hangingPunct="1"/>
              <a:r>
                <a:rPr lang="en-US" sz="1125">
                  <a:latin typeface="Tahoma" charset="0"/>
                  <a:cs typeface="Tahoma" charset="0"/>
                  <a:sym typeface="Symbol" charset="0"/>
                </a:rPr>
                <a:t>single link</a:t>
              </a:r>
            </a:p>
            <a:p>
              <a:pPr eaLnBrk="1" hangingPunct="1"/>
              <a:r>
                <a:rPr lang="en-GB" sz="1125">
                  <a:latin typeface="Tahoma" charset="0"/>
                  <a:cs typeface="Tahoma" charset="0"/>
                  <a:sym typeface="Symbol" charset="0"/>
                </a:rPr>
                <a:t>   (min)</a:t>
              </a:r>
            </a:p>
          </p:txBody>
        </p:sp>
        <p:grpSp>
          <p:nvGrpSpPr>
            <p:cNvPr id="36873" name="Group 42"/>
            <p:cNvGrpSpPr>
              <a:grpSpLocks/>
            </p:cNvGrpSpPr>
            <p:nvPr/>
          </p:nvGrpSpPr>
          <p:grpSpPr bwMode="auto">
            <a:xfrm>
              <a:off x="3512" y="1998"/>
              <a:ext cx="2640" cy="1200"/>
              <a:chOff x="864" y="672"/>
              <a:chExt cx="2640" cy="1200"/>
            </a:xfrm>
          </p:grpSpPr>
          <p:sp>
            <p:nvSpPr>
              <p:cNvPr id="36877" name="Freeform 32" descr="5%"/>
              <p:cNvSpPr>
                <a:spLocks/>
              </p:cNvSpPr>
              <p:nvPr/>
            </p:nvSpPr>
            <p:spPr bwMode="auto">
              <a:xfrm rot="-5400000">
                <a:off x="724" y="860"/>
                <a:ext cx="1152" cy="871"/>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vert="eaVert"/>
              <a:lstStyle/>
              <a:p>
                <a:endParaRPr lang="en-US" sz="1050"/>
              </a:p>
            </p:txBody>
          </p:sp>
          <p:sp>
            <p:nvSpPr>
              <p:cNvPr id="36878" name="Oval 33"/>
              <p:cNvSpPr>
                <a:spLocks noChangeArrowheads="1"/>
              </p:cNvSpPr>
              <p:nvPr/>
            </p:nvSpPr>
            <p:spPr bwMode="auto">
              <a:xfrm rot="-5400000">
                <a:off x="1488" y="1488"/>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79" name="Oval 34"/>
              <p:cNvSpPr>
                <a:spLocks noChangeArrowheads="1"/>
              </p:cNvSpPr>
              <p:nvPr/>
            </p:nvSpPr>
            <p:spPr bwMode="auto">
              <a:xfrm rot="-5400000">
                <a:off x="1488" y="816"/>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80" name="Oval 35"/>
              <p:cNvSpPr>
                <a:spLocks noChangeArrowheads="1"/>
              </p:cNvSpPr>
              <p:nvPr/>
            </p:nvSpPr>
            <p:spPr bwMode="auto">
              <a:xfrm rot="-5400000">
                <a:off x="960" y="1152"/>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81" name="Oval 36"/>
              <p:cNvSpPr>
                <a:spLocks noChangeArrowheads="1"/>
              </p:cNvSpPr>
              <p:nvPr/>
            </p:nvSpPr>
            <p:spPr bwMode="auto">
              <a:xfrm rot="-5400000">
                <a:off x="1584" y="1152"/>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82" name="Freeform 37" descr="5%"/>
              <p:cNvSpPr>
                <a:spLocks/>
              </p:cNvSpPr>
              <p:nvPr/>
            </p:nvSpPr>
            <p:spPr bwMode="auto">
              <a:xfrm rot="5400000" flipV="1">
                <a:off x="2400" y="720"/>
                <a:ext cx="1152" cy="1056"/>
              </a:xfrm>
              <a:custGeom>
                <a:avLst/>
                <a:gdLst>
                  <a:gd name="T0" fmla="*/ 2147483647 w 598"/>
                  <a:gd name="T1" fmla="*/ 2147483647 h 652"/>
                  <a:gd name="T2" fmla="*/ 2147483647 w 598"/>
                  <a:gd name="T3" fmla="*/ 0 h 652"/>
                  <a:gd name="T4" fmla="*/ 2147483647 w 598"/>
                  <a:gd name="T5" fmla="*/ 2147483647 h 652"/>
                  <a:gd name="T6" fmla="*/ 2147483647 w 598"/>
                  <a:gd name="T7" fmla="*/ 2147483647 h 652"/>
                  <a:gd name="T8" fmla="*/ 2147483647 w 598"/>
                  <a:gd name="T9" fmla="*/ 2147483647 h 652"/>
                  <a:gd name="T10" fmla="*/ 2147483647 w 598"/>
                  <a:gd name="T11" fmla="*/ 2147483647 h 652"/>
                  <a:gd name="T12" fmla="*/ 2147483647 w 598"/>
                  <a:gd name="T13" fmla="*/ 2147483647 h 652"/>
                  <a:gd name="T14" fmla="*/ 2147483647 w 598"/>
                  <a:gd name="T15" fmla="*/ 2147483647 h 652"/>
                  <a:gd name="T16" fmla="*/ 2147483647 w 598"/>
                  <a:gd name="T17" fmla="*/ 2147483647 h 652"/>
                  <a:gd name="T18" fmla="*/ 2147483647 w 598"/>
                  <a:gd name="T19" fmla="*/ 2147483647 h 652"/>
                  <a:gd name="T20" fmla="*/ 2147483647 w 598"/>
                  <a:gd name="T21" fmla="*/ 2147483647 h 652"/>
                  <a:gd name="T22" fmla="*/ 2147483647 w 598"/>
                  <a:gd name="T23" fmla="*/ 2147483647 h 652"/>
                  <a:gd name="T24" fmla="*/ 2147483647 w 598"/>
                  <a:gd name="T25" fmla="*/ 2147483647 h 652"/>
                  <a:gd name="T26" fmla="*/ 2147483647 w 598"/>
                  <a:gd name="T27" fmla="*/ 2147483647 h 652"/>
                  <a:gd name="T28" fmla="*/ 2147483647 w 598"/>
                  <a:gd name="T29" fmla="*/ 2147483647 h 652"/>
                  <a:gd name="T30" fmla="*/ 2147483647 w 598"/>
                  <a:gd name="T31" fmla="*/ 2147483647 h 652"/>
                  <a:gd name="T32" fmla="*/ 2147483647 w 598"/>
                  <a:gd name="T33" fmla="*/ 2147483647 h 652"/>
                  <a:gd name="T34" fmla="*/ 2147483647 w 598"/>
                  <a:gd name="T35" fmla="*/ 2147483647 h 652"/>
                  <a:gd name="T36" fmla="*/ 2147483647 w 598"/>
                  <a:gd name="T37" fmla="*/ 2147483647 h 652"/>
                  <a:gd name="T38" fmla="*/ 2147483647 w 598"/>
                  <a:gd name="T39" fmla="*/ 2147483647 h 652"/>
                  <a:gd name="T40" fmla="*/ 2147483647 w 598"/>
                  <a:gd name="T41" fmla="*/ 2147483647 h 652"/>
                  <a:gd name="T42" fmla="*/ 2147483647 w 598"/>
                  <a:gd name="T43" fmla="*/ 2147483647 h 652"/>
                  <a:gd name="T44" fmla="*/ 2147483647 w 598"/>
                  <a:gd name="T45" fmla="*/ 2147483647 h 652"/>
                  <a:gd name="T46" fmla="*/ 2147483647 w 598"/>
                  <a:gd name="T47" fmla="*/ 2147483647 h 652"/>
                  <a:gd name="T48" fmla="*/ 2147483647 w 598"/>
                  <a:gd name="T49" fmla="*/ 2147483647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vert="eaVert"/>
              <a:lstStyle/>
              <a:p>
                <a:endParaRPr lang="en-US" sz="1050"/>
              </a:p>
            </p:txBody>
          </p:sp>
          <p:sp>
            <p:nvSpPr>
              <p:cNvPr id="36883" name="Oval 38"/>
              <p:cNvSpPr>
                <a:spLocks noChangeArrowheads="1"/>
              </p:cNvSpPr>
              <p:nvPr/>
            </p:nvSpPr>
            <p:spPr bwMode="auto">
              <a:xfrm rot="5400000" flipV="1">
                <a:off x="3408" y="1008"/>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84" name="Oval 39"/>
              <p:cNvSpPr>
                <a:spLocks noChangeArrowheads="1"/>
              </p:cNvSpPr>
              <p:nvPr/>
            </p:nvSpPr>
            <p:spPr bwMode="auto">
              <a:xfrm rot="5400000" flipV="1">
                <a:off x="2928" y="1392"/>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85" name="Oval 40"/>
              <p:cNvSpPr>
                <a:spLocks noChangeArrowheads="1"/>
              </p:cNvSpPr>
              <p:nvPr/>
            </p:nvSpPr>
            <p:spPr bwMode="auto">
              <a:xfrm rot="5400000" flipV="1">
                <a:off x="2544" y="1056"/>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86" name="Oval 41"/>
              <p:cNvSpPr>
                <a:spLocks noChangeArrowheads="1"/>
              </p:cNvSpPr>
              <p:nvPr/>
            </p:nvSpPr>
            <p:spPr bwMode="auto">
              <a:xfrm rot="5400000" flipV="1">
                <a:off x="2976" y="816"/>
                <a:ext cx="48" cy="48"/>
              </a:xfrm>
              <a:prstGeom prst="ellipse">
                <a:avLst/>
              </a:prstGeom>
              <a:solidFill>
                <a:srgbClr val="000000"/>
              </a:solidFill>
              <a:ln w="12700">
                <a:solidFill>
                  <a:srgbClr val="000000"/>
                </a:solidFill>
                <a:round/>
                <a:headEnd/>
                <a:tailEnd/>
              </a:ln>
            </p:spPr>
            <p:txBody>
              <a:bodyPr vert="eaVert" wrap="none" anchor="ctr"/>
              <a:lstStyle/>
              <a:p>
                <a:pPr eaLnBrk="1" hangingPunct="1"/>
                <a:endParaRPr lang="en-GB" sz="1050">
                  <a:latin typeface="Gill Sans MT" charset="0"/>
                  <a:cs typeface="Arial" charset="0"/>
                </a:endParaRPr>
              </a:p>
            </p:txBody>
          </p:sp>
          <p:sp>
            <p:nvSpPr>
              <p:cNvPr id="36887" name="Line 39"/>
              <p:cNvSpPr>
                <a:spLocks noChangeShapeType="1"/>
              </p:cNvSpPr>
              <p:nvPr/>
            </p:nvSpPr>
            <p:spPr bwMode="auto">
              <a:xfrm flipV="1">
                <a:off x="960" y="1056"/>
                <a:ext cx="2496" cy="144"/>
              </a:xfrm>
              <a:prstGeom prst="line">
                <a:avLst/>
              </a:prstGeom>
              <a:noFill/>
              <a:ln w="25400">
                <a:solidFill>
                  <a:srgbClr val="FFCC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050"/>
              </a:p>
            </p:txBody>
          </p:sp>
        </p:grpSp>
        <p:sp>
          <p:nvSpPr>
            <p:cNvPr id="36874" name="Text Box 54"/>
            <p:cNvSpPr txBox="1">
              <a:spLocks noChangeArrowheads="1"/>
            </p:cNvSpPr>
            <p:nvPr/>
          </p:nvSpPr>
          <p:spPr bwMode="auto">
            <a:xfrm>
              <a:off x="4232" y="1998"/>
              <a:ext cx="1271" cy="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1042988">
                <a:defRPr sz="5000">
                  <a:solidFill>
                    <a:schemeClr val="tx1"/>
                  </a:solidFill>
                  <a:latin typeface="Times New Roman" charset="0"/>
                  <a:ea typeface="ＭＳ Ｐゴシック" charset="0"/>
                  <a:cs typeface="ＭＳ Ｐゴシック" charset="0"/>
                </a:defRPr>
              </a:lvl1pPr>
              <a:lvl2pPr marL="742950" indent="-285750" defTabSz="1042988">
                <a:defRPr sz="5000">
                  <a:solidFill>
                    <a:schemeClr val="tx1"/>
                  </a:solidFill>
                  <a:latin typeface="Times New Roman" charset="0"/>
                  <a:ea typeface="ＭＳ Ｐゴシック" charset="0"/>
                </a:defRPr>
              </a:lvl2pPr>
              <a:lvl3pPr marL="1143000" indent="-228600" defTabSz="1042988">
                <a:defRPr sz="5000">
                  <a:solidFill>
                    <a:schemeClr val="tx1"/>
                  </a:solidFill>
                  <a:latin typeface="Times New Roman" charset="0"/>
                  <a:ea typeface="ＭＳ Ｐゴシック" charset="0"/>
                </a:defRPr>
              </a:lvl3pPr>
              <a:lvl4pPr marL="1600200" indent="-228600" defTabSz="1042988">
                <a:defRPr sz="5000">
                  <a:solidFill>
                    <a:schemeClr val="tx1"/>
                  </a:solidFill>
                  <a:latin typeface="Times New Roman" charset="0"/>
                  <a:ea typeface="ＭＳ Ｐゴシック" charset="0"/>
                </a:defRPr>
              </a:lvl4pPr>
              <a:lvl5pPr marL="2057400" indent="-228600" defTabSz="1042988">
                <a:defRPr sz="5000">
                  <a:solidFill>
                    <a:schemeClr val="tx1"/>
                  </a:solidFill>
                  <a:latin typeface="Times New Roman" charset="0"/>
                  <a:ea typeface="ＭＳ Ｐゴシック" charset="0"/>
                </a:defRPr>
              </a:lvl5pPr>
              <a:lvl6pPr marL="2514600" indent="-228600" defTabSz="1042988" eaLnBrk="0" fontAlgn="base" hangingPunct="0">
                <a:spcBef>
                  <a:spcPct val="0"/>
                </a:spcBef>
                <a:spcAft>
                  <a:spcPct val="0"/>
                </a:spcAft>
                <a:defRPr sz="5000">
                  <a:solidFill>
                    <a:schemeClr val="tx1"/>
                  </a:solidFill>
                  <a:latin typeface="Times New Roman" charset="0"/>
                  <a:ea typeface="ＭＳ Ｐゴシック" charset="0"/>
                </a:defRPr>
              </a:lvl6pPr>
              <a:lvl7pPr marL="2971800" indent="-228600" defTabSz="1042988" eaLnBrk="0" fontAlgn="base" hangingPunct="0">
                <a:spcBef>
                  <a:spcPct val="0"/>
                </a:spcBef>
                <a:spcAft>
                  <a:spcPct val="0"/>
                </a:spcAft>
                <a:defRPr sz="5000">
                  <a:solidFill>
                    <a:schemeClr val="tx1"/>
                  </a:solidFill>
                  <a:latin typeface="Times New Roman" charset="0"/>
                  <a:ea typeface="ＭＳ Ｐゴシック" charset="0"/>
                </a:defRPr>
              </a:lvl7pPr>
              <a:lvl8pPr marL="3429000" indent="-228600" defTabSz="1042988" eaLnBrk="0" fontAlgn="base" hangingPunct="0">
                <a:spcBef>
                  <a:spcPct val="0"/>
                </a:spcBef>
                <a:spcAft>
                  <a:spcPct val="0"/>
                </a:spcAft>
                <a:defRPr sz="5000">
                  <a:solidFill>
                    <a:schemeClr val="tx1"/>
                  </a:solidFill>
                  <a:latin typeface="Times New Roman" charset="0"/>
                  <a:ea typeface="ＭＳ Ｐゴシック" charset="0"/>
                </a:defRPr>
              </a:lvl8pPr>
              <a:lvl9pPr marL="3886200" indent="-228600" defTabSz="1042988" eaLnBrk="0" fontAlgn="base" hangingPunct="0">
                <a:spcBef>
                  <a:spcPct val="0"/>
                </a:spcBef>
                <a:spcAft>
                  <a:spcPct val="0"/>
                </a:spcAft>
                <a:defRPr sz="5000">
                  <a:solidFill>
                    <a:schemeClr val="tx1"/>
                  </a:solidFill>
                  <a:latin typeface="Times New Roman" charset="0"/>
                  <a:ea typeface="ＭＳ Ｐゴシック" charset="0"/>
                </a:defRPr>
              </a:lvl9pPr>
            </a:lstStyle>
            <a:p>
              <a:pPr eaLnBrk="1" hangingPunct="1"/>
              <a:r>
                <a:rPr lang="en-US" sz="1125" dirty="0">
                  <a:latin typeface="Tahoma" charset="0"/>
                  <a:cs typeface="Tahoma" charset="0"/>
                  <a:sym typeface="Symbol" charset="0"/>
                </a:rPr>
                <a:t>complete link</a:t>
              </a:r>
            </a:p>
            <a:p>
              <a:pPr eaLnBrk="1" hangingPunct="1"/>
              <a:r>
                <a:rPr lang="en-GB" sz="1125" dirty="0">
                  <a:latin typeface="Tahoma" charset="0"/>
                  <a:cs typeface="Tahoma" charset="0"/>
                  <a:sym typeface="Symbol" charset="0"/>
                </a:rPr>
                <a:t>     (max)</a:t>
              </a:r>
            </a:p>
          </p:txBody>
        </p:sp>
        <p:pic>
          <p:nvPicPr>
            <p:cNvPr id="3687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2" y="3246"/>
              <a:ext cx="2736" cy="13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6" name="Text Box 56"/>
            <p:cNvSpPr txBox="1">
              <a:spLocks noChangeArrowheads="1"/>
            </p:cNvSpPr>
            <p:nvPr/>
          </p:nvSpPr>
          <p:spPr bwMode="auto">
            <a:xfrm>
              <a:off x="4317" y="3198"/>
              <a:ext cx="1018" cy="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1042988">
                <a:defRPr sz="5000">
                  <a:solidFill>
                    <a:schemeClr val="tx1"/>
                  </a:solidFill>
                  <a:latin typeface="Times New Roman" charset="0"/>
                  <a:ea typeface="ＭＳ Ｐゴシック" charset="0"/>
                  <a:cs typeface="ＭＳ Ｐゴシック" charset="0"/>
                </a:defRPr>
              </a:lvl1pPr>
              <a:lvl2pPr marL="742950" indent="-285750" defTabSz="1042988">
                <a:defRPr sz="5000">
                  <a:solidFill>
                    <a:schemeClr val="tx1"/>
                  </a:solidFill>
                  <a:latin typeface="Times New Roman" charset="0"/>
                  <a:ea typeface="ＭＳ Ｐゴシック" charset="0"/>
                </a:defRPr>
              </a:lvl2pPr>
              <a:lvl3pPr marL="1143000" indent="-228600" defTabSz="1042988">
                <a:defRPr sz="5000">
                  <a:solidFill>
                    <a:schemeClr val="tx1"/>
                  </a:solidFill>
                  <a:latin typeface="Times New Roman" charset="0"/>
                  <a:ea typeface="ＭＳ Ｐゴシック" charset="0"/>
                </a:defRPr>
              </a:lvl3pPr>
              <a:lvl4pPr marL="1600200" indent="-228600" defTabSz="1042988">
                <a:defRPr sz="5000">
                  <a:solidFill>
                    <a:schemeClr val="tx1"/>
                  </a:solidFill>
                  <a:latin typeface="Times New Roman" charset="0"/>
                  <a:ea typeface="ＭＳ Ｐゴシック" charset="0"/>
                </a:defRPr>
              </a:lvl4pPr>
              <a:lvl5pPr marL="2057400" indent="-228600" defTabSz="1042988">
                <a:defRPr sz="5000">
                  <a:solidFill>
                    <a:schemeClr val="tx1"/>
                  </a:solidFill>
                  <a:latin typeface="Times New Roman" charset="0"/>
                  <a:ea typeface="ＭＳ Ｐゴシック" charset="0"/>
                </a:defRPr>
              </a:lvl5pPr>
              <a:lvl6pPr marL="2514600" indent="-228600" defTabSz="1042988" eaLnBrk="0" fontAlgn="base" hangingPunct="0">
                <a:spcBef>
                  <a:spcPct val="0"/>
                </a:spcBef>
                <a:spcAft>
                  <a:spcPct val="0"/>
                </a:spcAft>
                <a:defRPr sz="5000">
                  <a:solidFill>
                    <a:schemeClr val="tx1"/>
                  </a:solidFill>
                  <a:latin typeface="Times New Roman" charset="0"/>
                  <a:ea typeface="ＭＳ Ｐゴシック" charset="0"/>
                </a:defRPr>
              </a:lvl6pPr>
              <a:lvl7pPr marL="2971800" indent="-228600" defTabSz="1042988" eaLnBrk="0" fontAlgn="base" hangingPunct="0">
                <a:spcBef>
                  <a:spcPct val="0"/>
                </a:spcBef>
                <a:spcAft>
                  <a:spcPct val="0"/>
                </a:spcAft>
                <a:defRPr sz="5000">
                  <a:solidFill>
                    <a:schemeClr val="tx1"/>
                  </a:solidFill>
                  <a:latin typeface="Times New Roman" charset="0"/>
                  <a:ea typeface="ＭＳ Ｐゴシック" charset="0"/>
                </a:defRPr>
              </a:lvl7pPr>
              <a:lvl8pPr marL="3429000" indent="-228600" defTabSz="1042988" eaLnBrk="0" fontAlgn="base" hangingPunct="0">
                <a:spcBef>
                  <a:spcPct val="0"/>
                </a:spcBef>
                <a:spcAft>
                  <a:spcPct val="0"/>
                </a:spcAft>
                <a:defRPr sz="5000">
                  <a:solidFill>
                    <a:schemeClr val="tx1"/>
                  </a:solidFill>
                  <a:latin typeface="Times New Roman" charset="0"/>
                  <a:ea typeface="ＭＳ Ｐゴシック" charset="0"/>
                </a:defRPr>
              </a:lvl8pPr>
              <a:lvl9pPr marL="3886200" indent="-228600" defTabSz="1042988" eaLnBrk="0" fontAlgn="base" hangingPunct="0">
                <a:spcBef>
                  <a:spcPct val="0"/>
                </a:spcBef>
                <a:spcAft>
                  <a:spcPct val="0"/>
                </a:spcAft>
                <a:defRPr sz="5000">
                  <a:solidFill>
                    <a:schemeClr val="tx1"/>
                  </a:solidFill>
                  <a:latin typeface="Times New Roman" charset="0"/>
                  <a:ea typeface="ＭＳ Ｐゴシック" charset="0"/>
                </a:defRPr>
              </a:lvl9pPr>
            </a:lstStyle>
            <a:p>
              <a:pPr eaLnBrk="1" hangingPunct="1"/>
              <a:r>
                <a:rPr lang="en-US" sz="1125">
                  <a:latin typeface="Tahoma" charset="0"/>
                  <a:cs typeface="Tahoma" charset="0"/>
                  <a:sym typeface="Symbol" charset="0"/>
                </a:rPr>
                <a:t>  average </a:t>
              </a:r>
              <a:endParaRPr lang="en-GB" sz="1125">
                <a:latin typeface="Tahoma" charset="0"/>
                <a:cs typeface="Tahoma" charset="0"/>
                <a:sym typeface="Symbol" charset="0"/>
              </a:endParaRPr>
            </a:p>
          </p:txBody>
        </p:sp>
      </p:grpSp>
      <p:sp>
        <p:nvSpPr>
          <p:cNvPr id="3" name="Title 1">
            <a:extLst>
              <a:ext uri="{FF2B5EF4-FFF2-40B4-BE49-F238E27FC236}">
                <a16:creationId xmlns:a16="http://schemas.microsoft.com/office/drawing/2014/main" id="{590B9A1F-8211-61E9-AA96-652E0054976E}"/>
              </a:ext>
            </a:extLst>
          </p:cNvPr>
          <p:cNvSpPr txBox="1">
            <a:spLocks/>
          </p:cNvSpPr>
          <p:nvPr/>
        </p:nvSpPr>
        <p:spPr>
          <a:xfrm>
            <a:off x="628650" y="273844"/>
            <a:ext cx="7886700" cy="934646"/>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b="1" dirty="0">
                <a:solidFill>
                  <a:schemeClr val="bg1"/>
                </a:solidFill>
              </a:rPr>
              <a:t>Cluster Distance Measures	</a:t>
            </a:r>
          </a:p>
        </p:txBody>
      </p:sp>
    </p:spTree>
    <p:extLst>
      <p:ext uri="{BB962C8B-B14F-4D97-AF65-F5344CB8AC3E}">
        <p14:creationId xmlns:p14="http://schemas.microsoft.com/office/powerpoint/2010/main" val="69942470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D64024-7DC5-5B03-DEFD-67C31731332A}"/>
              </a:ext>
            </a:extLst>
          </p:cNvPr>
          <p:cNvPicPr>
            <a:picLocks noChangeAspect="1"/>
          </p:cNvPicPr>
          <p:nvPr/>
        </p:nvPicPr>
        <p:blipFill>
          <a:blip r:embed="rId2"/>
          <a:stretch>
            <a:fillRect/>
          </a:stretch>
        </p:blipFill>
        <p:spPr>
          <a:xfrm>
            <a:off x="0" y="1"/>
            <a:ext cx="9144000" cy="1208489"/>
          </a:xfrm>
          <a:prstGeom prst="rect">
            <a:avLst/>
          </a:prstGeom>
        </p:spPr>
      </p:pic>
      <p:sp>
        <p:nvSpPr>
          <p:cNvPr id="26628" name="Rectangle 2"/>
          <p:cNvSpPr>
            <a:spLocks noGrp="1" noChangeArrowheads="1"/>
          </p:cNvSpPr>
          <p:nvPr>
            <p:ph type="title"/>
          </p:nvPr>
        </p:nvSpPr>
        <p:spPr/>
        <p:txBody>
          <a:bodyPr/>
          <a:lstStyle/>
          <a:p>
            <a:r>
              <a:rPr lang="en-US" b="1" dirty="0">
                <a:solidFill>
                  <a:schemeClr val="bg1"/>
                </a:solidFill>
              </a:rPr>
              <a:t>Single Linage</a:t>
            </a:r>
          </a:p>
        </p:txBody>
      </p:sp>
      <p:sp>
        <p:nvSpPr>
          <p:cNvPr id="26629" name="Rectangle 3"/>
          <p:cNvSpPr>
            <a:spLocks noGrp="1" noChangeArrowheads="1"/>
          </p:cNvSpPr>
          <p:nvPr>
            <p:ph idx="1"/>
          </p:nvPr>
        </p:nvSpPr>
        <p:spPr>
          <a:xfrm>
            <a:off x="569936" y="1281098"/>
            <a:ext cx="8071143" cy="1208489"/>
          </a:xfrm>
        </p:spPr>
        <p:txBody>
          <a:bodyPr>
            <a:normAutofit/>
          </a:bodyPr>
          <a:lstStyle/>
          <a:p>
            <a:pPr eaLnBrk="1" hangingPunct="1">
              <a:lnSpc>
                <a:spcPct val="90000"/>
              </a:lnSpc>
            </a:pPr>
            <a:r>
              <a:rPr lang="en-US" altLang="zh-TW" sz="1600" dirty="0">
                <a:latin typeface="+mj-lt"/>
                <a:ea typeface="新細明體" charset="0"/>
              </a:rPr>
              <a:t>Also, known as the </a:t>
            </a:r>
            <a:r>
              <a:rPr lang="en-US" altLang="zh-TW" sz="1600" b="1" dirty="0">
                <a:solidFill>
                  <a:schemeClr val="folHlink"/>
                </a:solidFill>
                <a:latin typeface="+mj-lt"/>
                <a:ea typeface="新細明體" charset="0"/>
              </a:rPr>
              <a:t>nearest neighbor</a:t>
            </a:r>
            <a:r>
              <a:rPr lang="en-US" altLang="zh-TW" sz="1600" dirty="0">
                <a:latin typeface="+mj-lt"/>
                <a:ea typeface="新細明體" charset="0"/>
              </a:rPr>
              <a:t> technique</a:t>
            </a:r>
          </a:p>
          <a:p>
            <a:pPr eaLnBrk="1" hangingPunct="1">
              <a:lnSpc>
                <a:spcPct val="90000"/>
              </a:lnSpc>
            </a:pPr>
            <a:r>
              <a:rPr lang="en-US" altLang="zh-TW" sz="1600" dirty="0">
                <a:latin typeface="+mj-lt"/>
                <a:ea typeface="新細明體" charset="0"/>
              </a:rPr>
              <a:t>Distance between groups is defined as that of the closest pair of data, where only pairs consisting of one record from each group are considered</a:t>
            </a:r>
          </a:p>
        </p:txBody>
      </p:sp>
      <p:sp>
        <p:nvSpPr>
          <p:cNvPr id="26627" name="Slide Number Placeholder 5"/>
          <p:cNvSpPr>
            <a:spLocks noGrp="1"/>
          </p:cNvSpPr>
          <p:nvPr>
            <p:ph type="sldNum" sz="quarter" idx="12"/>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Tahoma" charset="0"/>
                <a:ea typeface="新細明體" charset="0"/>
                <a:cs typeface="新細明體" charset="0"/>
              </a:defRPr>
            </a:lvl1pPr>
            <a:lvl2pPr>
              <a:defRPr kumimoji="1" sz="2100">
                <a:solidFill>
                  <a:schemeClr val="tx1"/>
                </a:solidFill>
                <a:latin typeface="Tahoma" charset="0"/>
                <a:ea typeface="新細明體" charset="0"/>
                <a:cs typeface="新細明體" charset="0"/>
              </a:defRPr>
            </a:lvl2pPr>
            <a:lvl3pPr>
              <a:defRPr kumimoji="1" sz="1800">
                <a:solidFill>
                  <a:schemeClr val="tx1"/>
                </a:solidFill>
                <a:latin typeface="Tahoma" charset="0"/>
                <a:ea typeface="新細明體" charset="0"/>
                <a:cs typeface="新細明體" charset="0"/>
              </a:defRPr>
            </a:lvl3pPr>
            <a:lvl4pPr>
              <a:defRPr kumimoji="1" sz="1500">
                <a:solidFill>
                  <a:schemeClr val="tx1"/>
                </a:solidFill>
                <a:latin typeface="Tahoma" charset="0"/>
                <a:ea typeface="新細明體" charset="0"/>
                <a:cs typeface="新細明體" charset="0"/>
              </a:defRPr>
            </a:lvl4pPr>
            <a:lvl5pPr>
              <a:defRPr kumimoji="1" sz="1500">
                <a:solidFill>
                  <a:schemeClr val="tx1"/>
                </a:solidFill>
                <a:latin typeface="Tahoma" charset="0"/>
                <a:ea typeface="新細明體" charset="0"/>
                <a:cs typeface="新細明體" charset="0"/>
              </a:defRPr>
            </a:lvl5pPr>
            <a:lvl6pPr eaLnBrk="0" hangingPunct="0">
              <a:buFont typeface="Wingdings" charset="0"/>
              <a:defRPr kumimoji="1" sz="1500">
                <a:solidFill>
                  <a:schemeClr val="tx1"/>
                </a:solidFill>
                <a:latin typeface="Tahoma" charset="0"/>
                <a:ea typeface="新細明體" charset="0"/>
                <a:cs typeface="新細明體" charset="0"/>
              </a:defRPr>
            </a:lvl6pPr>
            <a:lvl7pPr eaLnBrk="0" hangingPunct="0">
              <a:buFont typeface="Wingdings" charset="0"/>
              <a:defRPr kumimoji="1" sz="1500">
                <a:solidFill>
                  <a:schemeClr val="tx1"/>
                </a:solidFill>
                <a:latin typeface="Tahoma" charset="0"/>
                <a:ea typeface="新細明體" charset="0"/>
                <a:cs typeface="新細明體" charset="0"/>
              </a:defRPr>
            </a:lvl7pPr>
            <a:lvl8pPr eaLnBrk="0" hangingPunct="0">
              <a:buFont typeface="Wingdings" charset="0"/>
              <a:defRPr kumimoji="1" sz="1500">
                <a:solidFill>
                  <a:schemeClr val="tx1"/>
                </a:solidFill>
                <a:latin typeface="Tahoma" charset="0"/>
                <a:ea typeface="新細明體" charset="0"/>
                <a:cs typeface="新細明體" charset="0"/>
              </a:defRPr>
            </a:lvl8pPr>
            <a:lvl9pPr eaLnBrk="0" hangingPunct="0">
              <a:buFont typeface="Wingdings" charset="0"/>
              <a:defRPr kumimoji="1" sz="1500">
                <a:solidFill>
                  <a:schemeClr val="tx1"/>
                </a:solidFill>
                <a:latin typeface="Tahoma" charset="0"/>
                <a:ea typeface="新細明體" charset="0"/>
                <a:cs typeface="新細明體" charset="0"/>
              </a:defRPr>
            </a:lvl9pPr>
          </a:lstStyle>
          <a:p>
            <a:fld id="{37F75E12-A580-2244-936E-1E9AEFCA4FCD}" type="slidenum">
              <a:rPr kumimoji="0" lang="en-US" altLang="zh-TW" sz="1050"/>
              <a:pPr/>
              <a:t>36</a:t>
            </a:fld>
            <a:endParaRPr kumimoji="0" lang="en-US" altLang="zh-TW" sz="1050"/>
          </a:p>
        </p:txBody>
      </p:sp>
      <p:grpSp>
        <p:nvGrpSpPr>
          <p:cNvPr id="3" name="Group 2">
            <a:extLst>
              <a:ext uri="{FF2B5EF4-FFF2-40B4-BE49-F238E27FC236}">
                <a16:creationId xmlns:a16="http://schemas.microsoft.com/office/drawing/2014/main" id="{5CF808ED-E2EB-6DAC-01C0-B604E6240EA8}"/>
              </a:ext>
            </a:extLst>
          </p:cNvPr>
          <p:cNvGrpSpPr/>
          <p:nvPr/>
        </p:nvGrpSpPr>
        <p:grpSpPr>
          <a:xfrm>
            <a:off x="2565082" y="2653914"/>
            <a:ext cx="3571090" cy="1295400"/>
            <a:chOff x="2519362" y="3274219"/>
            <a:chExt cx="3571090" cy="1295400"/>
          </a:xfrm>
        </p:grpSpPr>
        <p:sp>
          <p:nvSpPr>
            <p:cNvPr id="26630" name="Oval 4"/>
            <p:cNvSpPr>
              <a:spLocks noChangeArrowheads="1"/>
            </p:cNvSpPr>
            <p:nvPr/>
          </p:nvSpPr>
          <p:spPr bwMode="auto">
            <a:xfrm>
              <a:off x="2896791" y="3868342"/>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31" name="Oval 5"/>
            <p:cNvSpPr>
              <a:spLocks noChangeArrowheads="1"/>
            </p:cNvSpPr>
            <p:nvPr/>
          </p:nvSpPr>
          <p:spPr bwMode="auto">
            <a:xfrm>
              <a:off x="3059906" y="4300538"/>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32" name="Oval 6"/>
            <p:cNvSpPr>
              <a:spLocks noChangeArrowheads="1"/>
            </p:cNvSpPr>
            <p:nvPr/>
          </p:nvSpPr>
          <p:spPr bwMode="auto">
            <a:xfrm>
              <a:off x="3330178" y="4083844"/>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33" name="Oval 7"/>
            <p:cNvSpPr>
              <a:spLocks noChangeArrowheads="1"/>
            </p:cNvSpPr>
            <p:nvPr/>
          </p:nvSpPr>
          <p:spPr bwMode="auto">
            <a:xfrm>
              <a:off x="2519362" y="4192192"/>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34" name="Oval 8"/>
            <p:cNvSpPr>
              <a:spLocks noChangeArrowheads="1"/>
            </p:cNvSpPr>
            <p:nvPr/>
          </p:nvSpPr>
          <p:spPr bwMode="auto">
            <a:xfrm>
              <a:off x="2844403" y="4462463"/>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35" name="Oval 9"/>
            <p:cNvSpPr>
              <a:spLocks noChangeArrowheads="1"/>
            </p:cNvSpPr>
            <p:nvPr/>
          </p:nvSpPr>
          <p:spPr bwMode="auto">
            <a:xfrm>
              <a:off x="2844403" y="4137423"/>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36" name="Oval 10"/>
            <p:cNvSpPr>
              <a:spLocks noChangeArrowheads="1"/>
            </p:cNvSpPr>
            <p:nvPr/>
          </p:nvSpPr>
          <p:spPr bwMode="auto">
            <a:xfrm>
              <a:off x="5379244" y="3598069"/>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37" name="Oval 11"/>
            <p:cNvSpPr>
              <a:spLocks noChangeArrowheads="1"/>
            </p:cNvSpPr>
            <p:nvPr/>
          </p:nvSpPr>
          <p:spPr bwMode="auto">
            <a:xfrm>
              <a:off x="5542360" y="3923110"/>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38" name="Oval 12"/>
            <p:cNvSpPr>
              <a:spLocks noChangeArrowheads="1"/>
            </p:cNvSpPr>
            <p:nvPr/>
          </p:nvSpPr>
          <p:spPr bwMode="auto">
            <a:xfrm>
              <a:off x="5812631" y="3813573"/>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39" name="Oval 13"/>
            <p:cNvSpPr>
              <a:spLocks noChangeArrowheads="1"/>
            </p:cNvSpPr>
            <p:nvPr/>
          </p:nvSpPr>
          <p:spPr bwMode="auto">
            <a:xfrm>
              <a:off x="5001816" y="3814763"/>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40" name="Oval 14"/>
            <p:cNvSpPr>
              <a:spLocks noChangeArrowheads="1"/>
            </p:cNvSpPr>
            <p:nvPr/>
          </p:nvSpPr>
          <p:spPr bwMode="auto">
            <a:xfrm>
              <a:off x="5326856" y="4085035"/>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41" name="Oval 15"/>
            <p:cNvSpPr>
              <a:spLocks noChangeArrowheads="1"/>
            </p:cNvSpPr>
            <p:nvPr/>
          </p:nvSpPr>
          <p:spPr bwMode="auto">
            <a:xfrm>
              <a:off x="5326856" y="3867151"/>
              <a:ext cx="109538" cy="107156"/>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6642" name="Line 16"/>
            <p:cNvSpPr>
              <a:spLocks noChangeShapeType="1"/>
            </p:cNvSpPr>
            <p:nvPr/>
          </p:nvSpPr>
          <p:spPr bwMode="auto">
            <a:xfrm flipV="1">
              <a:off x="3437335" y="3868342"/>
              <a:ext cx="1566863" cy="2690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6643" name="Text Box 17"/>
            <p:cNvSpPr txBox="1">
              <a:spLocks noChangeArrowheads="1"/>
            </p:cNvSpPr>
            <p:nvPr/>
          </p:nvSpPr>
          <p:spPr bwMode="auto">
            <a:xfrm>
              <a:off x="2612232" y="3555206"/>
              <a:ext cx="87235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Cluster A</a:t>
              </a:r>
            </a:p>
          </p:txBody>
        </p:sp>
        <p:sp>
          <p:nvSpPr>
            <p:cNvPr id="26644" name="Text Box 18"/>
            <p:cNvSpPr txBox="1">
              <a:spLocks noChangeArrowheads="1"/>
            </p:cNvSpPr>
            <p:nvPr/>
          </p:nvSpPr>
          <p:spPr bwMode="auto">
            <a:xfrm>
              <a:off x="5219701" y="3274219"/>
              <a:ext cx="870751"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Cluster B</a:t>
              </a:r>
            </a:p>
          </p:txBody>
        </p:sp>
      </p:grpSp>
    </p:spTree>
    <p:extLst>
      <p:ext uri="{BB962C8B-B14F-4D97-AF65-F5344CB8AC3E}">
        <p14:creationId xmlns:p14="http://schemas.microsoft.com/office/powerpoint/2010/main" val="4192656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D918AA-AB16-11AB-5063-417BFFDF8593}"/>
              </a:ext>
            </a:extLst>
          </p:cNvPr>
          <p:cNvPicPr>
            <a:picLocks noChangeAspect="1"/>
          </p:cNvPicPr>
          <p:nvPr/>
        </p:nvPicPr>
        <p:blipFill>
          <a:blip r:embed="rId2"/>
          <a:stretch>
            <a:fillRect/>
          </a:stretch>
        </p:blipFill>
        <p:spPr>
          <a:xfrm>
            <a:off x="0" y="1"/>
            <a:ext cx="9144000" cy="1208489"/>
          </a:xfrm>
          <a:prstGeom prst="rect">
            <a:avLst/>
          </a:prstGeom>
        </p:spPr>
      </p:pic>
      <p:sp>
        <p:nvSpPr>
          <p:cNvPr id="27652" name="Rectangle 12"/>
          <p:cNvSpPr>
            <a:spLocks noGrp="1" noChangeArrowheads="1"/>
          </p:cNvSpPr>
          <p:nvPr>
            <p:ph type="title"/>
          </p:nvPr>
        </p:nvSpPr>
        <p:spPr>
          <a:xfrm>
            <a:off x="519113" y="120820"/>
            <a:ext cx="7886700" cy="994200"/>
          </a:xfrm>
        </p:spPr>
        <p:txBody>
          <a:bodyPr>
            <a:normAutofit/>
          </a:bodyPr>
          <a:lstStyle/>
          <a:p>
            <a:r>
              <a:rPr lang="en-US" b="1" dirty="0">
                <a:solidFill>
                  <a:schemeClr val="bg1"/>
                </a:solidFill>
                <a:latin typeface="+mj-lt"/>
              </a:rPr>
              <a:t>Hierarchical Agglomerative Clustering :</a:t>
            </a:r>
            <a:r>
              <a:rPr lang="en-US" altLang="zh-TW" b="1" dirty="0">
                <a:solidFill>
                  <a:schemeClr val="bg1"/>
                </a:solidFill>
                <a:latin typeface="+mj-lt"/>
                <a:ea typeface="新細明體" charset="0"/>
              </a:rPr>
              <a:t>Single Linkage</a:t>
            </a:r>
            <a:endParaRPr lang="en-US" b="1" dirty="0">
              <a:solidFill>
                <a:schemeClr val="bg1"/>
              </a:solidFill>
              <a:latin typeface="+mj-lt"/>
              <a:ea typeface="新細明體" charset="0"/>
            </a:endParaRPr>
          </a:p>
        </p:txBody>
      </p:sp>
      <p:graphicFrame>
        <p:nvGraphicFramePr>
          <p:cNvPr id="27653" name="Object 5"/>
          <p:cNvGraphicFramePr>
            <a:graphicFrameLocks noGrp="1" noChangeAspect="1"/>
          </p:cNvGraphicFramePr>
          <p:nvPr>
            <p:ph sz="half" idx="1"/>
            <p:extLst>
              <p:ext uri="{D42A27DB-BD31-4B8C-83A1-F6EECF244321}">
                <p14:modId xmlns:p14="http://schemas.microsoft.com/office/powerpoint/2010/main" val="223914625"/>
              </p:ext>
            </p:extLst>
          </p:nvPr>
        </p:nvGraphicFramePr>
        <p:xfrm>
          <a:off x="1051920" y="1408744"/>
          <a:ext cx="2699147" cy="1747838"/>
        </p:xfrm>
        <a:graphic>
          <a:graphicData uri="http://schemas.openxmlformats.org/presentationml/2006/ole">
            <mc:AlternateContent xmlns:mc="http://schemas.openxmlformats.org/markup-compatibility/2006">
              <mc:Choice xmlns:v="urn:schemas-microsoft-com:vml" Requires="v">
                <p:oleObj name="Equation" r:id="rId3" imgW="1765300" imgH="1143000" progId="Equation.3">
                  <p:embed/>
                </p:oleObj>
              </mc:Choice>
              <mc:Fallback>
                <p:oleObj name="Equation" r:id="rId3" imgW="1765300" imgH="1143000" progId="Equation.3">
                  <p:embed/>
                  <p:pic>
                    <p:nvPicPr>
                      <p:cNvPr id="2765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920" y="1408744"/>
                        <a:ext cx="2699147" cy="17478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7651" name="Slide Number Placeholder 6"/>
          <p:cNvSpPr>
            <a:spLocks noGrp="1"/>
          </p:cNvSpPr>
          <p:nvPr>
            <p:ph type="sldNum" sz="quarter" idx="12"/>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Tahoma" charset="0"/>
                <a:ea typeface="新細明體" charset="0"/>
                <a:cs typeface="新細明體" charset="0"/>
              </a:defRPr>
            </a:lvl1pPr>
            <a:lvl2pPr>
              <a:defRPr kumimoji="1" sz="2100">
                <a:solidFill>
                  <a:schemeClr val="tx1"/>
                </a:solidFill>
                <a:latin typeface="Tahoma" charset="0"/>
                <a:ea typeface="新細明體" charset="0"/>
                <a:cs typeface="新細明體" charset="0"/>
              </a:defRPr>
            </a:lvl2pPr>
            <a:lvl3pPr>
              <a:defRPr kumimoji="1" sz="1800">
                <a:solidFill>
                  <a:schemeClr val="tx1"/>
                </a:solidFill>
                <a:latin typeface="Tahoma" charset="0"/>
                <a:ea typeface="新細明體" charset="0"/>
                <a:cs typeface="新細明體" charset="0"/>
              </a:defRPr>
            </a:lvl3pPr>
            <a:lvl4pPr>
              <a:defRPr kumimoji="1" sz="1500">
                <a:solidFill>
                  <a:schemeClr val="tx1"/>
                </a:solidFill>
                <a:latin typeface="Tahoma" charset="0"/>
                <a:ea typeface="新細明體" charset="0"/>
                <a:cs typeface="新細明體" charset="0"/>
              </a:defRPr>
            </a:lvl4pPr>
            <a:lvl5pPr>
              <a:defRPr kumimoji="1" sz="1500">
                <a:solidFill>
                  <a:schemeClr val="tx1"/>
                </a:solidFill>
                <a:latin typeface="Tahoma" charset="0"/>
                <a:ea typeface="新細明體" charset="0"/>
                <a:cs typeface="新細明體" charset="0"/>
              </a:defRPr>
            </a:lvl5pPr>
            <a:lvl6pPr eaLnBrk="0" hangingPunct="0">
              <a:buFont typeface="Wingdings" charset="0"/>
              <a:defRPr kumimoji="1" sz="1500">
                <a:solidFill>
                  <a:schemeClr val="tx1"/>
                </a:solidFill>
                <a:latin typeface="Tahoma" charset="0"/>
                <a:ea typeface="新細明體" charset="0"/>
                <a:cs typeface="新細明體" charset="0"/>
              </a:defRPr>
            </a:lvl6pPr>
            <a:lvl7pPr eaLnBrk="0" hangingPunct="0">
              <a:buFont typeface="Wingdings" charset="0"/>
              <a:defRPr kumimoji="1" sz="1500">
                <a:solidFill>
                  <a:schemeClr val="tx1"/>
                </a:solidFill>
                <a:latin typeface="Tahoma" charset="0"/>
                <a:ea typeface="新細明體" charset="0"/>
                <a:cs typeface="新細明體" charset="0"/>
              </a:defRPr>
            </a:lvl7pPr>
            <a:lvl8pPr eaLnBrk="0" hangingPunct="0">
              <a:buFont typeface="Wingdings" charset="0"/>
              <a:defRPr kumimoji="1" sz="1500">
                <a:solidFill>
                  <a:schemeClr val="tx1"/>
                </a:solidFill>
                <a:latin typeface="Tahoma" charset="0"/>
                <a:ea typeface="新細明體" charset="0"/>
                <a:cs typeface="新細明體" charset="0"/>
              </a:defRPr>
            </a:lvl8pPr>
            <a:lvl9pPr eaLnBrk="0" hangingPunct="0">
              <a:buFont typeface="Wingdings" charset="0"/>
              <a:defRPr kumimoji="1" sz="1500">
                <a:solidFill>
                  <a:schemeClr val="tx1"/>
                </a:solidFill>
                <a:latin typeface="Tahoma" charset="0"/>
                <a:ea typeface="新細明體" charset="0"/>
                <a:cs typeface="新細明體" charset="0"/>
              </a:defRPr>
            </a:lvl9pPr>
          </a:lstStyle>
          <a:p>
            <a:fld id="{D086A212-F9F8-914C-BCCE-06F473421427}" type="slidenum">
              <a:rPr kumimoji="0" lang="en-US" altLang="zh-TW" sz="1050"/>
              <a:pPr/>
              <a:t>37</a:t>
            </a:fld>
            <a:endParaRPr kumimoji="0" lang="en-US" altLang="zh-TW" sz="1050"/>
          </a:p>
        </p:txBody>
      </p:sp>
      <p:sp>
        <p:nvSpPr>
          <p:cNvPr id="27654" name="Text Box 14"/>
          <p:cNvSpPr txBox="1">
            <a:spLocks noChangeArrowheads="1"/>
          </p:cNvSpPr>
          <p:nvPr/>
        </p:nvSpPr>
        <p:spPr bwMode="auto">
          <a:xfrm>
            <a:off x="700685" y="1433747"/>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a:t>
            </a:r>
          </a:p>
        </p:txBody>
      </p:sp>
      <p:sp>
        <p:nvSpPr>
          <p:cNvPr id="27655" name="Text Box 15"/>
          <p:cNvSpPr txBox="1">
            <a:spLocks noChangeArrowheads="1"/>
          </p:cNvSpPr>
          <p:nvPr/>
        </p:nvSpPr>
        <p:spPr bwMode="auto">
          <a:xfrm>
            <a:off x="710210" y="1774266"/>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2</a:t>
            </a:r>
          </a:p>
        </p:txBody>
      </p:sp>
      <p:sp>
        <p:nvSpPr>
          <p:cNvPr id="27656" name="Text Box 16"/>
          <p:cNvSpPr txBox="1">
            <a:spLocks noChangeArrowheads="1"/>
          </p:cNvSpPr>
          <p:nvPr/>
        </p:nvSpPr>
        <p:spPr bwMode="auto">
          <a:xfrm>
            <a:off x="716164" y="2152885"/>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27657" name="Text Box 17"/>
          <p:cNvSpPr txBox="1">
            <a:spLocks noChangeArrowheads="1"/>
          </p:cNvSpPr>
          <p:nvPr/>
        </p:nvSpPr>
        <p:spPr bwMode="auto">
          <a:xfrm>
            <a:off x="728070" y="2506501"/>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a:t>
            </a:r>
          </a:p>
        </p:txBody>
      </p:sp>
      <p:sp>
        <p:nvSpPr>
          <p:cNvPr id="27658" name="Text Box 18"/>
          <p:cNvSpPr txBox="1">
            <a:spLocks noChangeArrowheads="1"/>
          </p:cNvSpPr>
          <p:nvPr/>
        </p:nvSpPr>
        <p:spPr bwMode="auto">
          <a:xfrm>
            <a:off x="723308" y="2824397"/>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a:t>
            </a:r>
          </a:p>
        </p:txBody>
      </p:sp>
      <p:sp>
        <p:nvSpPr>
          <p:cNvPr id="27659" name="Text Box 19"/>
          <p:cNvSpPr txBox="1">
            <a:spLocks noChangeArrowheads="1"/>
          </p:cNvSpPr>
          <p:nvPr/>
        </p:nvSpPr>
        <p:spPr bwMode="auto">
          <a:xfrm>
            <a:off x="1256708" y="1180144"/>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a:t>
            </a:r>
          </a:p>
        </p:txBody>
      </p:sp>
      <p:sp>
        <p:nvSpPr>
          <p:cNvPr id="27660" name="Text Box 20"/>
          <p:cNvSpPr txBox="1">
            <a:spLocks noChangeArrowheads="1"/>
          </p:cNvSpPr>
          <p:nvPr/>
        </p:nvSpPr>
        <p:spPr bwMode="auto">
          <a:xfrm>
            <a:off x="1807967" y="1192051"/>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2</a:t>
            </a:r>
          </a:p>
        </p:txBody>
      </p:sp>
      <p:sp>
        <p:nvSpPr>
          <p:cNvPr id="27661" name="Text Box 21"/>
          <p:cNvSpPr txBox="1">
            <a:spLocks noChangeArrowheads="1"/>
          </p:cNvSpPr>
          <p:nvPr/>
        </p:nvSpPr>
        <p:spPr bwMode="auto">
          <a:xfrm>
            <a:off x="2306839" y="1192051"/>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27662" name="Text Box 22"/>
          <p:cNvSpPr txBox="1">
            <a:spLocks noChangeArrowheads="1"/>
          </p:cNvSpPr>
          <p:nvPr/>
        </p:nvSpPr>
        <p:spPr bwMode="auto">
          <a:xfrm>
            <a:off x="2804520" y="1203957"/>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a:t>
            </a:r>
          </a:p>
        </p:txBody>
      </p:sp>
      <p:sp>
        <p:nvSpPr>
          <p:cNvPr id="27663" name="Text Box 23"/>
          <p:cNvSpPr txBox="1">
            <a:spLocks noChangeArrowheads="1"/>
          </p:cNvSpPr>
          <p:nvPr/>
        </p:nvSpPr>
        <p:spPr bwMode="auto">
          <a:xfrm>
            <a:off x="3272435" y="1203957"/>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a:t>
            </a:r>
          </a:p>
        </p:txBody>
      </p:sp>
      <p:grpSp>
        <p:nvGrpSpPr>
          <p:cNvPr id="6214" name="Group 70"/>
          <p:cNvGrpSpPr>
            <a:grpSpLocks/>
          </p:cNvGrpSpPr>
          <p:nvPr/>
        </p:nvGrpSpPr>
        <p:grpSpPr bwMode="auto">
          <a:xfrm>
            <a:off x="5058392" y="1268742"/>
            <a:ext cx="2578894" cy="1733550"/>
            <a:chOff x="3027" y="1354"/>
            <a:chExt cx="2166" cy="1456"/>
          </a:xfrm>
        </p:grpSpPr>
        <p:graphicFrame>
          <p:nvGraphicFramePr>
            <p:cNvPr id="27689" name="Object 11"/>
            <p:cNvGraphicFramePr>
              <a:graphicFrameLocks noChangeAspect="1"/>
            </p:cNvGraphicFramePr>
            <p:nvPr/>
          </p:nvGraphicFramePr>
          <p:xfrm>
            <a:off x="3424" y="1631"/>
            <a:ext cx="1769" cy="1179"/>
          </p:xfrm>
          <a:graphic>
            <a:graphicData uri="http://schemas.openxmlformats.org/presentationml/2006/ole">
              <mc:AlternateContent xmlns:mc="http://schemas.openxmlformats.org/markup-compatibility/2006">
                <mc:Choice xmlns:v="urn:schemas-microsoft-com:vml" Requires="v">
                  <p:oleObj name="Equation" r:id="rId5" imgW="1371600" imgH="914400" progId="Equation.3">
                    <p:embed/>
                  </p:oleObj>
                </mc:Choice>
                <mc:Fallback>
                  <p:oleObj name="Equation" r:id="rId5" imgW="1371600" imgH="914400" progId="Equation.3">
                    <p:embed/>
                    <p:pic>
                      <p:nvPicPr>
                        <p:cNvPr id="2768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4" y="1631"/>
                          <a:ext cx="1769" cy="117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7690" name="Text Box 25"/>
            <p:cNvSpPr txBox="1">
              <a:spLocks noChangeArrowheads="1"/>
            </p:cNvSpPr>
            <p:nvPr/>
          </p:nvSpPr>
          <p:spPr bwMode="auto">
            <a:xfrm>
              <a:off x="3027" y="1661"/>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27691" name="Text Box 26"/>
            <p:cNvSpPr txBox="1">
              <a:spLocks noChangeArrowheads="1"/>
            </p:cNvSpPr>
            <p:nvPr/>
          </p:nvSpPr>
          <p:spPr bwMode="auto">
            <a:xfrm>
              <a:off x="3112" y="1979"/>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27692" name="Text Box 27"/>
            <p:cNvSpPr txBox="1">
              <a:spLocks noChangeArrowheads="1"/>
            </p:cNvSpPr>
            <p:nvPr/>
          </p:nvSpPr>
          <p:spPr bwMode="auto">
            <a:xfrm>
              <a:off x="3122" y="2276"/>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a:t>
              </a:r>
            </a:p>
          </p:txBody>
        </p:sp>
        <p:sp>
          <p:nvSpPr>
            <p:cNvPr id="27693" name="Text Box 28"/>
            <p:cNvSpPr txBox="1">
              <a:spLocks noChangeArrowheads="1"/>
            </p:cNvSpPr>
            <p:nvPr/>
          </p:nvSpPr>
          <p:spPr bwMode="auto">
            <a:xfrm>
              <a:off x="3118" y="2543"/>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a:t>
              </a:r>
            </a:p>
          </p:txBody>
        </p:sp>
        <p:sp>
          <p:nvSpPr>
            <p:cNvPr id="27694" name="Text Box 30"/>
            <p:cNvSpPr txBox="1">
              <a:spLocks noChangeArrowheads="1"/>
            </p:cNvSpPr>
            <p:nvPr/>
          </p:nvSpPr>
          <p:spPr bwMode="auto">
            <a:xfrm>
              <a:off x="3470" y="1354"/>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27695" name="Text Box 31"/>
            <p:cNvSpPr txBox="1">
              <a:spLocks noChangeArrowheads="1"/>
            </p:cNvSpPr>
            <p:nvPr/>
          </p:nvSpPr>
          <p:spPr bwMode="auto">
            <a:xfrm>
              <a:off x="3989" y="1354"/>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27696" name="Text Box 32"/>
            <p:cNvSpPr txBox="1">
              <a:spLocks noChangeArrowheads="1"/>
            </p:cNvSpPr>
            <p:nvPr/>
          </p:nvSpPr>
          <p:spPr bwMode="auto">
            <a:xfrm>
              <a:off x="4407" y="1364"/>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a:t>
              </a:r>
            </a:p>
          </p:txBody>
        </p:sp>
        <p:sp>
          <p:nvSpPr>
            <p:cNvPr id="27697" name="Text Box 33"/>
            <p:cNvSpPr txBox="1">
              <a:spLocks noChangeArrowheads="1"/>
            </p:cNvSpPr>
            <p:nvPr/>
          </p:nvSpPr>
          <p:spPr bwMode="auto">
            <a:xfrm>
              <a:off x="4800" y="1364"/>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a:t>
              </a:r>
            </a:p>
          </p:txBody>
        </p:sp>
      </p:grpSp>
      <p:sp>
        <p:nvSpPr>
          <p:cNvPr id="6215" name="Oval 71"/>
          <p:cNvSpPr>
            <a:spLocks noChangeArrowheads="1"/>
          </p:cNvSpPr>
          <p:nvPr/>
        </p:nvSpPr>
        <p:spPr bwMode="auto">
          <a:xfrm>
            <a:off x="1160267" y="1733785"/>
            <a:ext cx="485775" cy="377429"/>
          </a:xfrm>
          <a:prstGeom prst="ellipse">
            <a:avLst/>
          </a:prstGeom>
          <a:noFill/>
          <a:ln w="38100">
            <a:solidFill>
              <a:schemeClr val="accent2"/>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grpSp>
        <p:nvGrpSpPr>
          <p:cNvPr id="6" name="Group 5">
            <a:extLst>
              <a:ext uri="{FF2B5EF4-FFF2-40B4-BE49-F238E27FC236}">
                <a16:creationId xmlns:a16="http://schemas.microsoft.com/office/drawing/2014/main" id="{DD647315-C795-FD66-6A20-BE71B2155B06}"/>
              </a:ext>
            </a:extLst>
          </p:cNvPr>
          <p:cNvGrpSpPr/>
          <p:nvPr/>
        </p:nvGrpSpPr>
        <p:grpSpPr>
          <a:xfrm>
            <a:off x="868111" y="3397362"/>
            <a:ext cx="3066763" cy="1583769"/>
            <a:chOff x="1291828" y="3402806"/>
            <a:chExt cx="3442097" cy="1777603"/>
          </a:xfrm>
        </p:grpSpPr>
        <p:grpSp>
          <p:nvGrpSpPr>
            <p:cNvPr id="6217" name="Group 73"/>
            <p:cNvGrpSpPr>
              <a:grpSpLocks/>
            </p:cNvGrpSpPr>
            <p:nvPr/>
          </p:nvGrpSpPr>
          <p:grpSpPr bwMode="auto">
            <a:xfrm>
              <a:off x="1291828" y="3402806"/>
              <a:ext cx="3442097" cy="1777603"/>
              <a:chOff x="125" y="2858"/>
              <a:chExt cx="2891" cy="1493"/>
            </a:xfrm>
          </p:grpSpPr>
          <p:sp>
            <p:nvSpPr>
              <p:cNvPr id="27673" name="Rectangle 34"/>
              <p:cNvSpPr>
                <a:spLocks noChangeArrowheads="1"/>
              </p:cNvSpPr>
              <p:nvPr/>
            </p:nvSpPr>
            <p:spPr bwMode="auto">
              <a:xfrm>
                <a:off x="259" y="2886"/>
                <a:ext cx="2757" cy="143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27674" name="Line 41"/>
              <p:cNvSpPr>
                <a:spLocks noChangeShapeType="1"/>
              </p:cNvSpPr>
              <p:nvPr/>
            </p:nvSpPr>
            <p:spPr bwMode="auto">
              <a:xfrm>
                <a:off x="418" y="3990"/>
                <a:ext cx="208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75" name="Line 48"/>
              <p:cNvSpPr>
                <a:spLocks noChangeShapeType="1"/>
              </p:cNvSpPr>
              <p:nvPr/>
            </p:nvSpPr>
            <p:spPr bwMode="auto">
              <a:xfrm>
                <a:off x="2504" y="3945"/>
                <a:ext cx="0" cy="4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76" name="Line 49"/>
              <p:cNvSpPr>
                <a:spLocks noChangeShapeType="1"/>
              </p:cNvSpPr>
              <p:nvPr/>
            </p:nvSpPr>
            <p:spPr bwMode="auto">
              <a:xfrm>
                <a:off x="1779" y="3945"/>
                <a:ext cx="0" cy="4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77" name="Line 50"/>
              <p:cNvSpPr>
                <a:spLocks noChangeShapeType="1"/>
              </p:cNvSpPr>
              <p:nvPr/>
            </p:nvSpPr>
            <p:spPr bwMode="auto">
              <a:xfrm>
                <a:off x="2142" y="3945"/>
                <a:ext cx="0" cy="4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78" name="Line 51"/>
              <p:cNvSpPr>
                <a:spLocks noChangeShapeType="1"/>
              </p:cNvSpPr>
              <p:nvPr/>
            </p:nvSpPr>
            <p:spPr bwMode="auto">
              <a:xfrm>
                <a:off x="1416" y="3945"/>
                <a:ext cx="0" cy="4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79" name="Line 52"/>
              <p:cNvSpPr>
                <a:spLocks noChangeShapeType="1"/>
              </p:cNvSpPr>
              <p:nvPr/>
            </p:nvSpPr>
            <p:spPr bwMode="auto">
              <a:xfrm>
                <a:off x="1053" y="3945"/>
                <a:ext cx="0" cy="4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80" name="Line 53"/>
              <p:cNvSpPr>
                <a:spLocks noChangeShapeType="1"/>
              </p:cNvSpPr>
              <p:nvPr/>
            </p:nvSpPr>
            <p:spPr bwMode="auto">
              <a:xfrm>
                <a:off x="690" y="3945"/>
                <a:ext cx="0" cy="4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81" name="Text Box 55"/>
              <p:cNvSpPr txBox="1">
                <a:spLocks noChangeArrowheads="1"/>
              </p:cNvSpPr>
              <p:nvPr/>
            </p:nvSpPr>
            <p:spPr bwMode="auto">
              <a:xfrm>
                <a:off x="2400" y="3986"/>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0</a:t>
                </a:r>
              </a:p>
            </p:txBody>
          </p:sp>
          <p:sp>
            <p:nvSpPr>
              <p:cNvPr id="27682" name="Text Box 56"/>
              <p:cNvSpPr txBox="1">
                <a:spLocks noChangeArrowheads="1"/>
              </p:cNvSpPr>
              <p:nvPr/>
            </p:nvSpPr>
            <p:spPr bwMode="auto">
              <a:xfrm>
                <a:off x="1995" y="3975"/>
                <a:ext cx="35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1.0</a:t>
                </a:r>
              </a:p>
            </p:txBody>
          </p:sp>
          <p:sp>
            <p:nvSpPr>
              <p:cNvPr id="27683" name="Text Box 57"/>
              <p:cNvSpPr txBox="1">
                <a:spLocks noChangeArrowheads="1"/>
              </p:cNvSpPr>
              <p:nvPr/>
            </p:nvSpPr>
            <p:spPr bwMode="auto">
              <a:xfrm>
                <a:off x="1617" y="3975"/>
                <a:ext cx="35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2.0</a:t>
                </a:r>
              </a:p>
            </p:txBody>
          </p:sp>
          <p:sp>
            <p:nvSpPr>
              <p:cNvPr id="27684" name="Text Box 58"/>
              <p:cNvSpPr txBox="1">
                <a:spLocks noChangeArrowheads="1"/>
              </p:cNvSpPr>
              <p:nvPr/>
            </p:nvSpPr>
            <p:spPr bwMode="auto">
              <a:xfrm>
                <a:off x="1260" y="3970"/>
                <a:ext cx="35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3.0</a:t>
                </a:r>
              </a:p>
            </p:txBody>
          </p:sp>
          <p:sp>
            <p:nvSpPr>
              <p:cNvPr id="27685" name="Text Box 59"/>
              <p:cNvSpPr txBox="1">
                <a:spLocks noChangeArrowheads="1"/>
              </p:cNvSpPr>
              <p:nvPr/>
            </p:nvSpPr>
            <p:spPr bwMode="auto">
              <a:xfrm>
                <a:off x="916" y="3980"/>
                <a:ext cx="35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4.0</a:t>
                </a:r>
              </a:p>
            </p:txBody>
          </p:sp>
          <p:sp>
            <p:nvSpPr>
              <p:cNvPr id="27686" name="Text Box 60"/>
              <p:cNvSpPr txBox="1">
                <a:spLocks noChangeArrowheads="1"/>
              </p:cNvSpPr>
              <p:nvPr/>
            </p:nvSpPr>
            <p:spPr bwMode="auto">
              <a:xfrm>
                <a:off x="519" y="3984"/>
                <a:ext cx="35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5.0</a:t>
                </a:r>
              </a:p>
            </p:txBody>
          </p:sp>
          <p:sp>
            <p:nvSpPr>
              <p:cNvPr id="27687" name="Text Box 61"/>
              <p:cNvSpPr txBox="1">
                <a:spLocks noChangeArrowheads="1"/>
              </p:cNvSpPr>
              <p:nvPr/>
            </p:nvSpPr>
            <p:spPr bwMode="auto">
              <a:xfrm>
                <a:off x="1296" y="4138"/>
                <a:ext cx="579"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050"/>
                  <a:t>Distance</a:t>
                </a:r>
              </a:p>
            </p:txBody>
          </p:sp>
          <p:sp>
            <p:nvSpPr>
              <p:cNvPr id="27688" name="Text Box 69"/>
              <p:cNvSpPr txBox="1">
                <a:spLocks noChangeArrowheads="1"/>
              </p:cNvSpPr>
              <p:nvPr/>
            </p:nvSpPr>
            <p:spPr bwMode="auto">
              <a:xfrm>
                <a:off x="125" y="2858"/>
                <a:ext cx="956" cy="25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Dendrogram</a:t>
                </a:r>
              </a:p>
            </p:txBody>
          </p:sp>
        </p:grpSp>
        <p:grpSp>
          <p:nvGrpSpPr>
            <p:cNvPr id="6216" name="Group 72"/>
            <p:cNvGrpSpPr>
              <a:grpSpLocks/>
            </p:cNvGrpSpPr>
            <p:nvPr/>
          </p:nvGrpSpPr>
          <p:grpSpPr bwMode="auto">
            <a:xfrm>
              <a:off x="3261123" y="4155278"/>
              <a:ext cx="1143001" cy="513159"/>
              <a:chOff x="1779" y="3490"/>
              <a:chExt cx="960" cy="431"/>
            </a:xfrm>
          </p:grpSpPr>
          <p:sp>
            <p:nvSpPr>
              <p:cNvPr id="27668" name="Text Box 35"/>
              <p:cNvSpPr txBox="1">
                <a:spLocks noChangeArrowheads="1"/>
              </p:cNvSpPr>
              <p:nvPr/>
            </p:nvSpPr>
            <p:spPr bwMode="auto">
              <a:xfrm>
                <a:off x="2504" y="3669"/>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a:t>
                </a:r>
              </a:p>
            </p:txBody>
          </p:sp>
          <p:sp>
            <p:nvSpPr>
              <p:cNvPr id="27669" name="Text Box 36"/>
              <p:cNvSpPr txBox="1">
                <a:spLocks noChangeArrowheads="1"/>
              </p:cNvSpPr>
              <p:nvPr/>
            </p:nvSpPr>
            <p:spPr bwMode="auto">
              <a:xfrm>
                <a:off x="2504" y="3490"/>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2</a:t>
                </a:r>
              </a:p>
            </p:txBody>
          </p:sp>
          <p:sp>
            <p:nvSpPr>
              <p:cNvPr id="27670" name="Line 42"/>
              <p:cNvSpPr>
                <a:spLocks noChangeShapeType="1"/>
              </p:cNvSpPr>
              <p:nvPr/>
            </p:nvSpPr>
            <p:spPr bwMode="auto">
              <a:xfrm flipV="1">
                <a:off x="1779" y="3809"/>
                <a:ext cx="7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71" name="Line 43"/>
              <p:cNvSpPr>
                <a:spLocks noChangeShapeType="1"/>
              </p:cNvSpPr>
              <p:nvPr/>
            </p:nvSpPr>
            <p:spPr bwMode="auto">
              <a:xfrm flipV="1">
                <a:off x="1784" y="3602"/>
                <a:ext cx="7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72" name="Line 44"/>
              <p:cNvSpPr>
                <a:spLocks noChangeShapeType="1"/>
              </p:cNvSpPr>
              <p:nvPr/>
            </p:nvSpPr>
            <p:spPr bwMode="auto">
              <a:xfrm>
                <a:off x="1779" y="3582"/>
                <a:ext cx="0" cy="22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grpSp>
      </p:grpSp>
    </p:spTree>
    <p:extLst>
      <p:ext uri="{BB962C8B-B14F-4D97-AF65-F5344CB8AC3E}">
        <p14:creationId xmlns:p14="http://schemas.microsoft.com/office/powerpoint/2010/main" val="1211643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6A50B41-27AE-245C-0287-B6DCBF6AD65A}"/>
              </a:ext>
            </a:extLst>
          </p:cNvPr>
          <p:cNvGrpSpPr/>
          <p:nvPr/>
        </p:nvGrpSpPr>
        <p:grpSpPr>
          <a:xfrm>
            <a:off x="876312" y="3394179"/>
            <a:ext cx="3058561" cy="1586952"/>
            <a:chOff x="1291829" y="3399233"/>
            <a:chExt cx="3442097" cy="1781489"/>
          </a:xfrm>
        </p:grpSpPr>
        <p:sp>
          <p:nvSpPr>
            <p:cNvPr id="13" name="Rectangle 12">
              <a:extLst>
                <a:ext uri="{FF2B5EF4-FFF2-40B4-BE49-F238E27FC236}">
                  <a16:creationId xmlns:a16="http://schemas.microsoft.com/office/drawing/2014/main" id="{2CAE0D09-E172-5CFB-CDA3-D69100CE1B1D}"/>
                </a:ext>
              </a:extLst>
            </p:cNvPr>
            <p:cNvSpPr>
              <a:spLocks noChangeArrowheads="1"/>
            </p:cNvSpPr>
            <p:nvPr/>
          </p:nvSpPr>
          <p:spPr bwMode="auto">
            <a:xfrm>
              <a:off x="1451373" y="3436144"/>
              <a:ext cx="3282553" cy="170735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14" name="Text Box 13">
              <a:extLst>
                <a:ext uri="{FF2B5EF4-FFF2-40B4-BE49-F238E27FC236}">
                  <a16:creationId xmlns:a16="http://schemas.microsoft.com/office/drawing/2014/main" id="{30E0B34F-B80F-ECAF-52BB-84C17CA03AE5}"/>
                </a:ext>
              </a:extLst>
            </p:cNvPr>
            <p:cNvSpPr txBox="1">
              <a:spLocks noChangeArrowheads="1"/>
            </p:cNvSpPr>
            <p:nvPr/>
          </p:nvSpPr>
          <p:spPr bwMode="auto">
            <a:xfrm>
              <a:off x="4124325" y="4368403"/>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a:t>
              </a:r>
            </a:p>
          </p:txBody>
        </p:sp>
        <p:sp>
          <p:nvSpPr>
            <p:cNvPr id="15" name="Text Box 14">
              <a:extLst>
                <a:ext uri="{FF2B5EF4-FFF2-40B4-BE49-F238E27FC236}">
                  <a16:creationId xmlns:a16="http://schemas.microsoft.com/office/drawing/2014/main" id="{753D517B-F26E-626D-6AB0-5DDCDC07C95E}"/>
                </a:ext>
              </a:extLst>
            </p:cNvPr>
            <p:cNvSpPr txBox="1">
              <a:spLocks noChangeArrowheads="1"/>
            </p:cNvSpPr>
            <p:nvPr/>
          </p:nvSpPr>
          <p:spPr bwMode="auto">
            <a:xfrm>
              <a:off x="4124325" y="4155281"/>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2</a:t>
              </a:r>
            </a:p>
          </p:txBody>
        </p:sp>
        <p:sp>
          <p:nvSpPr>
            <p:cNvPr id="16" name="Line 18">
              <a:extLst>
                <a:ext uri="{FF2B5EF4-FFF2-40B4-BE49-F238E27FC236}">
                  <a16:creationId xmlns:a16="http://schemas.microsoft.com/office/drawing/2014/main" id="{C2609ACE-790E-C59F-DE89-DFBE0C74DBA5}"/>
                </a:ext>
              </a:extLst>
            </p:cNvPr>
            <p:cNvSpPr>
              <a:spLocks noChangeShapeType="1"/>
            </p:cNvSpPr>
            <p:nvPr/>
          </p:nvSpPr>
          <p:spPr bwMode="auto">
            <a:xfrm>
              <a:off x="1640682" y="4750594"/>
              <a:ext cx="24836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7" name="Line 19">
              <a:extLst>
                <a:ext uri="{FF2B5EF4-FFF2-40B4-BE49-F238E27FC236}">
                  <a16:creationId xmlns:a16="http://schemas.microsoft.com/office/drawing/2014/main" id="{5DAD257A-7D47-CA74-E92B-5F7EC816C001}"/>
                </a:ext>
              </a:extLst>
            </p:cNvPr>
            <p:cNvSpPr>
              <a:spLocks noChangeShapeType="1"/>
            </p:cNvSpPr>
            <p:nvPr/>
          </p:nvSpPr>
          <p:spPr bwMode="auto">
            <a:xfrm flipV="1">
              <a:off x="3261123" y="4535091"/>
              <a:ext cx="86320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8" name="Line 20">
              <a:extLst>
                <a:ext uri="{FF2B5EF4-FFF2-40B4-BE49-F238E27FC236}">
                  <a16:creationId xmlns:a16="http://schemas.microsoft.com/office/drawing/2014/main" id="{E524C60A-A6D7-4087-7B98-01A69C69FDF3}"/>
                </a:ext>
              </a:extLst>
            </p:cNvPr>
            <p:cNvSpPr>
              <a:spLocks noChangeShapeType="1"/>
            </p:cNvSpPr>
            <p:nvPr/>
          </p:nvSpPr>
          <p:spPr bwMode="auto">
            <a:xfrm flipV="1">
              <a:off x="3267075" y="4288631"/>
              <a:ext cx="86320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9" name="Line 21">
              <a:extLst>
                <a:ext uri="{FF2B5EF4-FFF2-40B4-BE49-F238E27FC236}">
                  <a16:creationId xmlns:a16="http://schemas.microsoft.com/office/drawing/2014/main" id="{9E7E809A-6538-B242-6097-18855E90ED1E}"/>
                </a:ext>
              </a:extLst>
            </p:cNvPr>
            <p:cNvSpPr>
              <a:spLocks noChangeShapeType="1"/>
            </p:cNvSpPr>
            <p:nvPr/>
          </p:nvSpPr>
          <p:spPr bwMode="auto">
            <a:xfrm>
              <a:off x="3261122" y="4264819"/>
              <a:ext cx="0" cy="2702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grpSp>
          <p:nvGrpSpPr>
            <p:cNvPr id="20" name="Group 57">
              <a:extLst>
                <a:ext uri="{FF2B5EF4-FFF2-40B4-BE49-F238E27FC236}">
                  <a16:creationId xmlns:a16="http://schemas.microsoft.com/office/drawing/2014/main" id="{5F0B8E28-F84F-0539-1397-AA1773FBD90B}"/>
                </a:ext>
              </a:extLst>
            </p:cNvPr>
            <p:cNvGrpSpPr>
              <a:grpSpLocks/>
            </p:cNvGrpSpPr>
            <p:nvPr/>
          </p:nvGrpSpPr>
          <p:grpSpPr bwMode="auto">
            <a:xfrm>
              <a:off x="2844404" y="3399233"/>
              <a:ext cx="1557338" cy="515540"/>
              <a:chOff x="1429" y="2855"/>
              <a:chExt cx="1308" cy="433"/>
            </a:xfrm>
          </p:grpSpPr>
          <p:sp>
            <p:nvSpPr>
              <p:cNvPr id="35" name="Text Box 15">
                <a:extLst>
                  <a:ext uri="{FF2B5EF4-FFF2-40B4-BE49-F238E27FC236}">
                    <a16:creationId xmlns:a16="http://schemas.microsoft.com/office/drawing/2014/main" id="{16FFE657-9714-A068-8B1D-510D907D686A}"/>
                  </a:ext>
                </a:extLst>
              </p:cNvPr>
              <p:cNvSpPr txBox="1">
                <a:spLocks noChangeArrowheads="1"/>
              </p:cNvSpPr>
              <p:nvPr/>
            </p:nvSpPr>
            <p:spPr bwMode="auto">
              <a:xfrm>
                <a:off x="2502" y="2855"/>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a:t>
                </a:r>
              </a:p>
            </p:txBody>
          </p:sp>
          <p:sp>
            <p:nvSpPr>
              <p:cNvPr id="36" name="Text Box 16">
                <a:extLst>
                  <a:ext uri="{FF2B5EF4-FFF2-40B4-BE49-F238E27FC236}">
                    <a16:creationId xmlns:a16="http://schemas.microsoft.com/office/drawing/2014/main" id="{D52E224A-55C4-092A-71ED-0B6A2530B7D2}"/>
                  </a:ext>
                </a:extLst>
              </p:cNvPr>
              <p:cNvSpPr txBox="1">
                <a:spLocks noChangeArrowheads="1"/>
              </p:cNvSpPr>
              <p:nvPr/>
            </p:nvSpPr>
            <p:spPr bwMode="auto">
              <a:xfrm>
                <a:off x="2502" y="3036"/>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a:t>
                </a:r>
              </a:p>
            </p:txBody>
          </p:sp>
          <p:sp>
            <p:nvSpPr>
              <p:cNvPr id="37" name="Line 22">
                <a:extLst>
                  <a:ext uri="{FF2B5EF4-FFF2-40B4-BE49-F238E27FC236}">
                    <a16:creationId xmlns:a16="http://schemas.microsoft.com/office/drawing/2014/main" id="{0D5FD97C-6B5C-B432-1B3B-6B5694026AE3}"/>
                  </a:ext>
                </a:extLst>
              </p:cNvPr>
              <p:cNvSpPr>
                <a:spLocks noChangeShapeType="1"/>
              </p:cNvSpPr>
              <p:nvPr/>
            </p:nvSpPr>
            <p:spPr bwMode="auto">
              <a:xfrm flipV="1">
                <a:off x="1429" y="3185"/>
                <a:ext cx="104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38" name="Line 23">
                <a:extLst>
                  <a:ext uri="{FF2B5EF4-FFF2-40B4-BE49-F238E27FC236}">
                    <a16:creationId xmlns:a16="http://schemas.microsoft.com/office/drawing/2014/main" id="{0A0E936B-77ED-EE50-7287-6DBE76E345AD}"/>
                  </a:ext>
                </a:extLst>
              </p:cNvPr>
              <p:cNvSpPr>
                <a:spLocks noChangeShapeType="1"/>
              </p:cNvSpPr>
              <p:nvPr/>
            </p:nvSpPr>
            <p:spPr bwMode="auto">
              <a:xfrm flipV="1">
                <a:off x="1429" y="2952"/>
                <a:ext cx="104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39" name="Line 24">
                <a:extLst>
                  <a:ext uri="{FF2B5EF4-FFF2-40B4-BE49-F238E27FC236}">
                    <a16:creationId xmlns:a16="http://schemas.microsoft.com/office/drawing/2014/main" id="{00E097E9-69BC-3D6F-03A1-4337EBBE11F2}"/>
                  </a:ext>
                </a:extLst>
              </p:cNvPr>
              <p:cNvSpPr>
                <a:spLocks noChangeShapeType="1"/>
              </p:cNvSpPr>
              <p:nvPr/>
            </p:nvSpPr>
            <p:spPr bwMode="auto">
              <a:xfrm>
                <a:off x="1429" y="2941"/>
                <a:ext cx="0" cy="22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grpSp>
        <p:sp>
          <p:nvSpPr>
            <p:cNvPr id="21" name="Line 25">
              <a:extLst>
                <a:ext uri="{FF2B5EF4-FFF2-40B4-BE49-F238E27FC236}">
                  <a16:creationId xmlns:a16="http://schemas.microsoft.com/office/drawing/2014/main" id="{48B807E1-A539-2977-CC8A-F30AE37569DA}"/>
                </a:ext>
              </a:extLst>
            </p:cNvPr>
            <p:cNvSpPr>
              <a:spLocks noChangeShapeType="1"/>
            </p:cNvSpPr>
            <p:nvPr/>
          </p:nvSpPr>
          <p:spPr bwMode="auto">
            <a:xfrm>
              <a:off x="4124325"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2" name="Line 26">
              <a:extLst>
                <a:ext uri="{FF2B5EF4-FFF2-40B4-BE49-F238E27FC236}">
                  <a16:creationId xmlns:a16="http://schemas.microsoft.com/office/drawing/2014/main" id="{6E22B809-0D4F-477E-69D1-F382BED00A38}"/>
                </a:ext>
              </a:extLst>
            </p:cNvPr>
            <p:cNvSpPr>
              <a:spLocks noChangeShapeType="1"/>
            </p:cNvSpPr>
            <p:nvPr/>
          </p:nvSpPr>
          <p:spPr bwMode="auto">
            <a:xfrm>
              <a:off x="3261122"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3" name="Line 27">
              <a:extLst>
                <a:ext uri="{FF2B5EF4-FFF2-40B4-BE49-F238E27FC236}">
                  <a16:creationId xmlns:a16="http://schemas.microsoft.com/office/drawing/2014/main" id="{37FFF1C1-906E-C8F3-1775-246223AE77C5}"/>
                </a:ext>
              </a:extLst>
            </p:cNvPr>
            <p:cNvSpPr>
              <a:spLocks noChangeShapeType="1"/>
            </p:cNvSpPr>
            <p:nvPr/>
          </p:nvSpPr>
          <p:spPr bwMode="auto">
            <a:xfrm>
              <a:off x="3693319"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4" name="Line 28">
              <a:extLst>
                <a:ext uri="{FF2B5EF4-FFF2-40B4-BE49-F238E27FC236}">
                  <a16:creationId xmlns:a16="http://schemas.microsoft.com/office/drawing/2014/main" id="{0D640AA1-2B62-0CE4-528D-4744048345D8}"/>
                </a:ext>
              </a:extLst>
            </p:cNvPr>
            <p:cNvSpPr>
              <a:spLocks noChangeShapeType="1"/>
            </p:cNvSpPr>
            <p:nvPr/>
          </p:nvSpPr>
          <p:spPr bwMode="auto">
            <a:xfrm>
              <a:off x="2828925"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5" name="Line 29">
              <a:extLst>
                <a:ext uri="{FF2B5EF4-FFF2-40B4-BE49-F238E27FC236}">
                  <a16:creationId xmlns:a16="http://schemas.microsoft.com/office/drawing/2014/main" id="{026DA6EB-125C-64E8-F465-24F09D3DAA44}"/>
                </a:ext>
              </a:extLst>
            </p:cNvPr>
            <p:cNvSpPr>
              <a:spLocks noChangeShapeType="1"/>
            </p:cNvSpPr>
            <p:nvPr/>
          </p:nvSpPr>
          <p:spPr bwMode="auto">
            <a:xfrm>
              <a:off x="2396729"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6" name="Line 30">
              <a:extLst>
                <a:ext uri="{FF2B5EF4-FFF2-40B4-BE49-F238E27FC236}">
                  <a16:creationId xmlns:a16="http://schemas.microsoft.com/office/drawing/2014/main" id="{C3384481-89D5-83C9-841F-0C65403CB4BC}"/>
                </a:ext>
              </a:extLst>
            </p:cNvPr>
            <p:cNvSpPr>
              <a:spLocks noChangeShapeType="1"/>
            </p:cNvSpPr>
            <p:nvPr/>
          </p:nvSpPr>
          <p:spPr bwMode="auto">
            <a:xfrm>
              <a:off x="1964531"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 name="Text Box 31">
              <a:extLst>
                <a:ext uri="{FF2B5EF4-FFF2-40B4-BE49-F238E27FC236}">
                  <a16:creationId xmlns:a16="http://schemas.microsoft.com/office/drawing/2014/main" id="{8251B3E5-55D6-0747-4879-14B12C4D45C7}"/>
                </a:ext>
              </a:extLst>
            </p:cNvPr>
            <p:cNvSpPr txBox="1">
              <a:spLocks noChangeArrowheads="1"/>
            </p:cNvSpPr>
            <p:nvPr/>
          </p:nvSpPr>
          <p:spPr bwMode="auto">
            <a:xfrm>
              <a:off x="4000500" y="4745831"/>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0</a:t>
              </a:r>
            </a:p>
          </p:txBody>
        </p:sp>
        <p:sp>
          <p:nvSpPr>
            <p:cNvPr id="28" name="Text Box 32">
              <a:extLst>
                <a:ext uri="{FF2B5EF4-FFF2-40B4-BE49-F238E27FC236}">
                  <a16:creationId xmlns:a16="http://schemas.microsoft.com/office/drawing/2014/main" id="{93C6BC48-0BA9-0B8A-807C-04662D705FB3}"/>
                </a:ext>
              </a:extLst>
            </p:cNvPr>
            <p:cNvSpPr txBox="1">
              <a:spLocks noChangeArrowheads="1"/>
            </p:cNvSpPr>
            <p:nvPr/>
          </p:nvSpPr>
          <p:spPr bwMode="auto">
            <a:xfrm>
              <a:off x="3518297" y="4732735"/>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1.0</a:t>
              </a:r>
            </a:p>
          </p:txBody>
        </p:sp>
        <p:sp>
          <p:nvSpPr>
            <p:cNvPr id="29" name="Text Box 33">
              <a:extLst>
                <a:ext uri="{FF2B5EF4-FFF2-40B4-BE49-F238E27FC236}">
                  <a16:creationId xmlns:a16="http://schemas.microsoft.com/office/drawing/2014/main" id="{C4A26C1A-C44D-C0F5-B8BB-E4F319F5C341}"/>
                </a:ext>
              </a:extLst>
            </p:cNvPr>
            <p:cNvSpPr txBox="1">
              <a:spLocks noChangeArrowheads="1"/>
            </p:cNvSpPr>
            <p:nvPr/>
          </p:nvSpPr>
          <p:spPr bwMode="auto">
            <a:xfrm>
              <a:off x="3068241" y="4732735"/>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2.0</a:t>
              </a:r>
            </a:p>
          </p:txBody>
        </p:sp>
        <p:sp>
          <p:nvSpPr>
            <p:cNvPr id="30" name="Text Box 34">
              <a:extLst>
                <a:ext uri="{FF2B5EF4-FFF2-40B4-BE49-F238E27FC236}">
                  <a16:creationId xmlns:a16="http://schemas.microsoft.com/office/drawing/2014/main" id="{FE407339-EBAC-1FBA-3A49-019A5AC43317}"/>
                </a:ext>
              </a:extLst>
            </p:cNvPr>
            <p:cNvSpPr txBox="1">
              <a:spLocks noChangeArrowheads="1"/>
            </p:cNvSpPr>
            <p:nvPr/>
          </p:nvSpPr>
          <p:spPr bwMode="auto">
            <a:xfrm>
              <a:off x="2643188" y="4726781"/>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3.0</a:t>
              </a:r>
            </a:p>
          </p:txBody>
        </p:sp>
        <p:sp>
          <p:nvSpPr>
            <p:cNvPr id="31" name="Text Box 35">
              <a:extLst>
                <a:ext uri="{FF2B5EF4-FFF2-40B4-BE49-F238E27FC236}">
                  <a16:creationId xmlns:a16="http://schemas.microsoft.com/office/drawing/2014/main" id="{B12CBCE4-1840-2E13-0A0A-53A699F26668}"/>
                </a:ext>
              </a:extLst>
            </p:cNvPr>
            <p:cNvSpPr txBox="1">
              <a:spLocks noChangeArrowheads="1"/>
            </p:cNvSpPr>
            <p:nvPr/>
          </p:nvSpPr>
          <p:spPr bwMode="auto">
            <a:xfrm>
              <a:off x="2233613" y="4738687"/>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4.0</a:t>
              </a:r>
            </a:p>
          </p:txBody>
        </p:sp>
        <p:sp>
          <p:nvSpPr>
            <p:cNvPr id="32" name="Text Box 36">
              <a:extLst>
                <a:ext uri="{FF2B5EF4-FFF2-40B4-BE49-F238E27FC236}">
                  <a16:creationId xmlns:a16="http://schemas.microsoft.com/office/drawing/2014/main" id="{DBE657BD-5CBE-C869-AC69-0D9ABB127904}"/>
                </a:ext>
              </a:extLst>
            </p:cNvPr>
            <p:cNvSpPr txBox="1">
              <a:spLocks noChangeArrowheads="1"/>
            </p:cNvSpPr>
            <p:nvPr/>
          </p:nvSpPr>
          <p:spPr bwMode="auto">
            <a:xfrm>
              <a:off x="1760935" y="4743450"/>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5.0</a:t>
              </a:r>
            </a:p>
          </p:txBody>
        </p:sp>
        <p:sp>
          <p:nvSpPr>
            <p:cNvPr id="33" name="Text Box 37">
              <a:extLst>
                <a:ext uri="{FF2B5EF4-FFF2-40B4-BE49-F238E27FC236}">
                  <a16:creationId xmlns:a16="http://schemas.microsoft.com/office/drawing/2014/main" id="{61E163D5-F34F-58F2-742F-3667ED9FC435}"/>
                </a:ext>
              </a:extLst>
            </p:cNvPr>
            <p:cNvSpPr txBox="1">
              <a:spLocks noChangeArrowheads="1"/>
            </p:cNvSpPr>
            <p:nvPr/>
          </p:nvSpPr>
          <p:spPr bwMode="auto">
            <a:xfrm>
              <a:off x="2686050" y="4926806"/>
              <a:ext cx="689612"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050"/>
                <a:t>Distance</a:t>
              </a:r>
            </a:p>
          </p:txBody>
        </p:sp>
        <p:sp>
          <p:nvSpPr>
            <p:cNvPr id="34" name="Text Box 45">
              <a:extLst>
                <a:ext uri="{FF2B5EF4-FFF2-40B4-BE49-F238E27FC236}">
                  <a16:creationId xmlns:a16="http://schemas.microsoft.com/office/drawing/2014/main" id="{50458B57-1AA9-A9F7-4D85-A958B4699F72}"/>
                </a:ext>
              </a:extLst>
            </p:cNvPr>
            <p:cNvSpPr txBox="1">
              <a:spLocks noChangeArrowheads="1"/>
            </p:cNvSpPr>
            <p:nvPr/>
          </p:nvSpPr>
          <p:spPr bwMode="auto">
            <a:xfrm>
              <a:off x="1291829" y="3402806"/>
              <a:ext cx="1138453" cy="30008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Dendrogram</a:t>
              </a:r>
            </a:p>
          </p:txBody>
        </p:sp>
      </p:grpSp>
      <p:pic>
        <p:nvPicPr>
          <p:cNvPr id="2" name="Picture 1">
            <a:extLst>
              <a:ext uri="{FF2B5EF4-FFF2-40B4-BE49-F238E27FC236}">
                <a16:creationId xmlns:a16="http://schemas.microsoft.com/office/drawing/2014/main" id="{3CD918AA-AB16-11AB-5063-417BFFDF8593}"/>
              </a:ext>
            </a:extLst>
          </p:cNvPr>
          <p:cNvPicPr>
            <a:picLocks noChangeAspect="1"/>
          </p:cNvPicPr>
          <p:nvPr/>
        </p:nvPicPr>
        <p:blipFill>
          <a:blip r:embed="rId2"/>
          <a:stretch>
            <a:fillRect/>
          </a:stretch>
        </p:blipFill>
        <p:spPr>
          <a:xfrm>
            <a:off x="0" y="1"/>
            <a:ext cx="9144000" cy="1208489"/>
          </a:xfrm>
          <a:prstGeom prst="rect">
            <a:avLst/>
          </a:prstGeom>
        </p:spPr>
      </p:pic>
      <p:sp>
        <p:nvSpPr>
          <p:cNvPr id="27652" name="Rectangle 12"/>
          <p:cNvSpPr>
            <a:spLocks noGrp="1" noChangeArrowheads="1"/>
          </p:cNvSpPr>
          <p:nvPr>
            <p:ph type="title"/>
          </p:nvPr>
        </p:nvSpPr>
        <p:spPr>
          <a:xfrm>
            <a:off x="519113" y="120820"/>
            <a:ext cx="7886700" cy="994200"/>
          </a:xfrm>
        </p:spPr>
        <p:txBody>
          <a:bodyPr>
            <a:normAutofit/>
          </a:bodyPr>
          <a:lstStyle/>
          <a:p>
            <a:r>
              <a:rPr lang="en-US" b="1" dirty="0">
                <a:solidFill>
                  <a:schemeClr val="bg1"/>
                </a:solidFill>
                <a:latin typeface="+mj-lt"/>
              </a:rPr>
              <a:t>Hierarchical Agglomerative Clustering :</a:t>
            </a:r>
            <a:r>
              <a:rPr lang="en-US" altLang="zh-TW" b="1" dirty="0">
                <a:solidFill>
                  <a:schemeClr val="bg1"/>
                </a:solidFill>
                <a:latin typeface="+mj-lt"/>
                <a:ea typeface="新細明體" charset="0"/>
              </a:rPr>
              <a:t>Single Linkage</a:t>
            </a:r>
            <a:endParaRPr lang="en-US" b="1" dirty="0">
              <a:solidFill>
                <a:schemeClr val="bg1"/>
              </a:solidFill>
              <a:latin typeface="+mj-lt"/>
              <a:ea typeface="新細明體" charset="0"/>
            </a:endParaRPr>
          </a:p>
        </p:txBody>
      </p:sp>
      <p:sp>
        <p:nvSpPr>
          <p:cNvPr id="27651" name="Slide Number Placeholder 6"/>
          <p:cNvSpPr>
            <a:spLocks noGrp="1"/>
          </p:cNvSpPr>
          <p:nvPr>
            <p:ph type="sldNum" sz="quarter" idx="12"/>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Tahoma" charset="0"/>
                <a:ea typeface="新細明體" charset="0"/>
                <a:cs typeface="新細明體" charset="0"/>
              </a:defRPr>
            </a:lvl1pPr>
            <a:lvl2pPr>
              <a:defRPr kumimoji="1" sz="2100">
                <a:solidFill>
                  <a:schemeClr val="tx1"/>
                </a:solidFill>
                <a:latin typeface="Tahoma" charset="0"/>
                <a:ea typeface="新細明體" charset="0"/>
                <a:cs typeface="新細明體" charset="0"/>
              </a:defRPr>
            </a:lvl2pPr>
            <a:lvl3pPr>
              <a:defRPr kumimoji="1" sz="1800">
                <a:solidFill>
                  <a:schemeClr val="tx1"/>
                </a:solidFill>
                <a:latin typeface="Tahoma" charset="0"/>
                <a:ea typeface="新細明體" charset="0"/>
                <a:cs typeface="新細明體" charset="0"/>
              </a:defRPr>
            </a:lvl3pPr>
            <a:lvl4pPr>
              <a:defRPr kumimoji="1" sz="1500">
                <a:solidFill>
                  <a:schemeClr val="tx1"/>
                </a:solidFill>
                <a:latin typeface="Tahoma" charset="0"/>
                <a:ea typeface="新細明體" charset="0"/>
                <a:cs typeface="新細明體" charset="0"/>
              </a:defRPr>
            </a:lvl4pPr>
            <a:lvl5pPr>
              <a:defRPr kumimoji="1" sz="1500">
                <a:solidFill>
                  <a:schemeClr val="tx1"/>
                </a:solidFill>
                <a:latin typeface="Tahoma" charset="0"/>
                <a:ea typeface="新細明體" charset="0"/>
                <a:cs typeface="新細明體" charset="0"/>
              </a:defRPr>
            </a:lvl5pPr>
            <a:lvl6pPr eaLnBrk="0" hangingPunct="0">
              <a:buFont typeface="Wingdings" charset="0"/>
              <a:defRPr kumimoji="1" sz="1500">
                <a:solidFill>
                  <a:schemeClr val="tx1"/>
                </a:solidFill>
                <a:latin typeface="Tahoma" charset="0"/>
                <a:ea typeface="新細明體" charset="0"/>
                <a:cs typeface="新細明體" charset="0"/>
              </a:defRPr>
            </a:lvl6pPr>
            <a:lvl7pPr eaLnBrk="0" hangingPunct="0">
              <a:buFont typeface="Wingdings" charset="0"/>
              <a:defRPr kumimoji="1" sz="1500">
                <a:solidFill>
                  <a:schemeClr val="tx1"/>
                </a:solidFill>
                <a:latin typeface="Tahoma" charset="0"/>
                <a:ea typeface="新細明體" charset="0"/>
                <a:cs typeface="新細明體" charset="0"/>
              </a:defRPr>
            </a:lvl7pPr>
            <a:lvl8pPr eaLnBrk="0" hangingPunct="0">
              <a:buFont typeface="Wingdings" charset="0"/>
              <a:defRPr kumimoji="1" sz="1500">
                <a:solidFill>
                  <a:schemeClr val="tx1"/>
                </a:solidFill>
                <a:latin typeface="Tahoma" charset="0"/>
                <a:ea typeface="新細明體" charset="0"/>
                <a:cs typeface="新細明體" charset="0"/>
              </a:defRPr>
            </a:lvl8pPr>
            <a:lvl9pPr eaLnBrk="0" hangingPunct="0">
              <a:buFont typeface="Wingdings" charset="0"/>
              <a:defRPr kumimoji="1" sz="1500">
                <a:solidFill>
                  <a:schemeClr val="tx1"/>
                </a:solidFill>
                <a:latin typeface="Tahoma" charset="0"/>
                <a:ea typeface="新細明體" charset="0"/>
                <a:cs typeface="新細明體" charset="0"/>
              </a:defRPr>
            </a:lvl9pPr>
          </a:lstStyle>
          <a:p>
            <a:fld id="{D086A212-F9F8-914C-BCCE-06F473421427}" type="slidenum">
              <a:rPr kumimoji="0" lang="en-US" altLang="zh-TW" sz="1050"/>
              <a:pPr/>
              <a:t>38</a:t>
            </a:fld>
            <a:endParaRPr kumimoji="0" lang="en-US" altLang="zh-TW" sz="1050"/>
          </a:p>
        </p:txBody>
      </p:sp>
      <p:grpSp>
        <p:nvGrpSpPr>
          <p:cNvPr id="3" name="Group 56">
            <a:extLst>
              <a:ext uri="{FF2B5EF4-FFF2-40B4-BE49-F238E27FC236}">
                <a16:creationId xmlns:a16="http://schemas.microsoft.com/office/drawing/2014/main" id="{C35857D1-7AF5-0D3E-89F3-DD6165691ECA}"/>
              </a:ext>
            </a:extLst>
          </p:cNvPr>
          <p:cNvGrpSpPr>
            <a:grpSpLocks/>
          </p:cNvGrpSpPr>
          <p:nvPr/>
        </p:nvGrpSpPr>
        <p:grpSpPr bwMode="auto">
          <a:xfrm>
            <a:off x="5472093" y="1480226"/>
            <a:ext cx="2150269" cy="1415653"/>
            <a:chOff x="3041" y="1389"/>
            <a:chExt cx="1806" cy="1189"/>
          </a:xfrm>
        </p:grpSpPr>
        <p:graphicFrame>
          <p:nvGraphicFramePr>
            <p:cNvPr id="4" name="Object 46">
              <a:extLst>
                <a:ext uri="{FF2B5EF4-FFF2-40B4-BE49-F238E27FC236}">
                  <a16:creationId xmlns:a16="http://schemas.microsoft.com/office/drawing/2014/main" id="{F6307147-A4D8-85DF-164F-5770774AB899}"/>
                </a:ext>
              </a:extLst>
            </p:cNvPr>
            <p:cNvGraphicFramePr>
              <a:graphicFrameLocks noChangeAspect="1"/>
            </p:cNvGraphicFramePr>
            <p:nvPr>
              <p:extLst>
                <p:ext uri="{D42A27DB-BD31-4B8C-83A1-F6EECF244321}">
                  <p14:modId xmlns:p14="http://schemas.microsoft.com/office/powerpoint/2010/main" val="2988469636"/>
                </p:ext>
              </p:extLst>
            </p:nvPr>
          </p:nvGraphicFramePr>
          <p:xfrm>
            <a:off x="3500" y="1661"/>
            <a:ext cx="1344" cy="917"/>
          </p:xfrm>
          <a:graphic>
            <a:graphicData uri="http://schemas.openxmlformats.org/presentationml/2006/ole">
              <mc:AlternateContent xmlns:mc="http://schemas.openxmlformats.org/markup-compatibility/2006">
                <mc:Choice xmlns:v="urn:schemas-microsoft-com:vml" Requires="v">
                  <p:oleObj name="Equation" r:id="rId3" imgW="1040948" imgH="710891" progId="Equation.3">
                    <p:embed/>
                  </p:oleObj>
                </mc:Choice>
                <mc:Fallback>
                  <p:oleObj name="Equation" r:id="rId3" imgW="1040948" imgH="710891" progId="Equation.3">
                    <p:embed/>
                    <p:pic>
                      <p:nvPicPr>
                        <p:cNvPr id="29734"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 y="1661"/>
                          <a:ext cx="1344" cy="9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 name="Text Box 47">
              <a:extLst>
                <a:ext uri="{FF2B5EF4-FFF2-40B4-BE49-F238E27FC236}">
                  <a16:creationId xmlns:a16="http://schemas.microsoft.com/office/drawing/2014/main" id="{C0E91F54-8773-8E50-0535-C89969E1834B}"/>
                </a:ext>
              </a:extLst>
            </p:cNvPr>
            <p:cNvSpPr txBox="1">
              <a:spLocks noChangeArrowheads="1"/>
            </p:cNvSpPr>
            <p:nvPr/>
          </p:nvSpPr>
          <p:spPr bwMode="auto">
            <a:xfrm>
              <a:off x="3052" y="1677"/>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7" name="Text Box 48">
              <a:extLst>
                <a:ext uri="{FF2B5EF4-FFF2-40B4-BE49-F238E27FC236}">
                  <a16:creationId xmlns:a16="http://schemas.microsoft.com/office/drawing/2014/main" id="{D2A07B1E-C7BC-2E5A-12B9-533F186908F7}"/>
                </a:ext>
              </a:extLst>
            </p:cNvPr>
            <p:cNvSpPr txBox="1">
              <a:spLocks noChangeArrowheads="1"/>
            </p:cNvSpPr>
            <p:nvPr/>
          </p:nvSpPr>
          <p:spPr bwMode="auto">
            <a:xfrm>
              <a:off x="3137" y="1995"/>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8" name="Text Box 49">
              <a:extLst>
                <a:ext uri="{FF2B5EF4-FFF2-40B4-BE49-F238E27FC236}">
                  <a16:creationId xmlns:a16="http://schemas.microsoft.com/office/drawing/2014/main" id="{48835F39-D0F9-E10F-21A8-88C85FA2AEEC}"/>
                </a:ext>
              </a:extLst>
            </p:cNvPr>
            <p:cNvSpPr txBox="1">
              <a:spLocks noChangeArrowheads="1"/>
            </p:cNvSpPr>
            <p:nvPr/>
          </p:nvSpPr>
          <p:spPr bwMode="auto">
            <a:xfrm>
              <a:off x="3041" y="2292"/>
              <a:ext cx="47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(4 5)</a:t>
              </a:r>
            </a:p>
          </p:txBody>
        </p:sp>
        <p:sp>
          <p:nvSpPr>
            <p:cNvPr id="9" name="Text Box 51">
              <a:extLst>
                <a:ext uri="{FF2B5EF4-FFF2-40B4-BE49-F238E27FC236}">
                  <a16:creationId xmlns:a16="http://schemas.microsoft.com/office/drawing/2014/main" id="{5409631B-DE69-3FBC-538F-BE562E5CA0BB}"/>
                </a:ext>
              </a:extLst>
            </p:cNvPr>
            <p:cNvSpPr txBox="1">
              <a:spLocks noChangeArrowheads="1"/>
            </p:cNvSpPr>
            <p:nvPr/>
          </p:nvSpPr>
          <p:spPr bwMode="auto">
            <a:xfrm>
              <a:off x="3575" y="1389"/>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10" name="Text Box 52">
              <a:extLst>
                <a:ext uri="{FF2B5EF4-FFF2-40B4-BE49-F238E27FC236}">
                  <a16:creationId xmlns:a16="http://schemas.microsoft.com/office/drawing/2014/main" id="{DBBF5500-C4A3-40A0-7152-418DC583FDAD}"/>
                </a:ext>
              </a:extLst>
            </p:cNvPr>
            <p:cNvSpPr txBox="1">
              <a:spLocks noChangeArrowheads="1"/>
            </p:cNvSpPr>
            <p:nvPr/>
          </p:nvSpPr>
          <p:spPr bwMode="auto">
            <a:xfrm>
              <a:off x="4094" y="1389"/>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11" name="Text Box 53">
              <a:extLst>
                <a:ext uri="{FF2B5EF4-FFF2-40B4-BE49-F238E27FC236}">
                  <a16:creationId xmlns:a16="http://schemas.microsoft.com/office/drawing/2014/main" id="{4FDC4ECB-086B-3D6F-D53E-FCDB2BAEB500}"/>
                </a:ext>
              </a:extLst>
            </p:cNvPr>
            <p:cNvSpPr txBox="1">
              <a:spLocks noChangeArrowheads="1"/>
            </p:cNvSpPr>
            <p:nvPr/>
          </p:nvSpPr>
          <p:spPr bwMode="auto">
            <a:xfrm>
              <a:off x="4377" y="1399"/>
              <a:ext cx="47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(4 5)</a:t>
              </a:r>
            </a:p>
          </p:txBody>
        </p:sp>
      </p:grpSp>
      <p:grpSp>
        <p:nvGrpSpPr>
          <p:cNvPr id="42" name="Group 70">
            <a:extLst>
              <a:ext uri="{FF2B5EF4-FFF2-40B4-BE49-F238E27FC236}">
                <a16:creationId xmlns:a16="http://schemas.microsoft.com/office/drawing/2014/main" id="{216E8DCC-6C9E-5F7D-05B2-F1687B03AF98}"/>
              </a:ext>
            </a:extLst>
          </p:cNvPr>
          <p:cNvGrpSpPr>
            <a:grpSpLocks/>
          </p:cNvGrpSpPr>
          <p:nvPr/>
        </p:nvGrpSpPr>
        <p:grpSpPr bwMode="auto">
          <a:xfrm>
            <a:off x="1060808" y="1268742"/>
            <a:ext cx="2578894" cy="1733550"/>
            <a:chOff x="3027" y="1354"/>
            <a:chExt cx="2166" cy="1456"/>
          </a:xfrm>
        </p:grpSpPr>
        <p:graphicFrame>
          <p:nvGraphicFramePr>
            <p:cNvPr id="43" name="Object 11">
              <a:extLst>
                <a:ext uri="{FF2B5EF4-FFF2-40B4-BE49-F238E27FC236}">
                  <a16:creationId xmlns:a16="http://schemas.microsoft.com/office/drawing/2014/main" id="{AFF352F7-CFAF-0447-6D50-903249D94E9F}"/>
                </a:ext>
              </a:extLst>
            </p:cNvPr>
            <p:cNvGraphicFramePr>
              <a:graphicFrameLocks noChangeAspect="1"/>
            </p:cNvGraphicFramePr>
            <p:nvPr/>
          </p:nvGraphicFramePr>
          <p:xfrm>
            <a:off x="3424" y="1631"/>
            <a:ext cx="1769" cy="1179"/>
          </p:xfrm>
          <a:graphic>
            <a:graphicData uri="http://schemas.openxmlformats.org/presentationml/2006/ole">
              <mc:AlternateContent xmlns:mc="http://schemas.openxmlformats.org/markup-compatibility/2006">
                <mc:Choice xmlns:v="urn:schemas-microsoft-com:vml" Requires="v">
                  <p:oleObj name="Equation" r:id="rId5" imgW="1371600" imgH="914400" progId="Equation.3">
                    <p:embed/>
                  </p:oleObj>
                </mc:Choice>
                <mc:Fallback>
                  <p:oleObj name="Equation" r:id="rId5" imgW="1371600" imgH="914400" progId="Equation.3">
                    <p:embed/>
                    <p:pic>
                      <p:nvPicPr>
                        <p:cNvPr id="2768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4" y="1631"/>
                          <a:ext cx="1769" cy="117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4" name="Text Box 25">
              <a:extLst>
                <a:ext uri="{FF2B5EF4-FFF2-40B4-BE49-F238E27FC236}">
                  <a16:creationId xmlns:a16="http://schemas.microsoft.com/office/drawing/2014/main" id="{FE988E2C-BFF9-A24E-C9E3-9D5D4AA78E0F}"/>
                </a:ext>
              </a:extLst>
            </p:cNvPr>
            <p:cNvSpPr txBox="1">
              <a:spLocks noChangeArrowheads="1"/>
            </p:cNvSpPr>
            <p:nvPr/>
          </p:nvSpPr>
          <p:spPr bwMode="auto">
            <a:xfrm>
              <a:off x="3027" y="1661"/>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45" name="Text Box 26">
              <a:extLst>
                <a:ext uri="{FF2B5EF4-FFF2-40B4-BE49-F238E27FC236}">
                  <a16:creationId xmlns:a16="http://schemas.microsoft.com/office/drawing/2014/main" id="{25495F01-2611-E690-B2FD-3BD146AD2871}"/>
                </a:ext>
              </a:extLst>
            </p:cNvPr>
            <p:cNvSpPr txBox="1">
              <a:spLocks noChangeArrowheads="1"/>
            </p:cNvSpPr>
            <p:nvPr/>
          </p:nvSpPr>
          <p:spPr bwMode="auto">
            <a:xfrm>
              <a:off x="3112" y="1979"/>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46" name="Text Box 27">
              <a:extLst>
                <a:ext uri="{FF2B5EF4-FFF2-40B4-BE49-F238E27FC236}">
                  <a16:creationId xmlns:a16="http://schemas.microsoft.com/office/drawing/2014/main" id="{28508D84-2B2E-AC02-F2AA-3C19CD706EDF}"/>
                </a:ext>
              </a:extLst>
            </p:cNvPr>
            <p:cNvSpPr txBox="1">
              <a:spLocks noChangeArrowheads="1"/>
            </p:cNvSpPr>
            <p:nvPr/>
          </p:nvSpPr>
          <p:spPr bwMode="auto">
            <a:xfrm>
              <a:off x="3122" y="2276"/>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a:t>
              </a:r>
            </a:p>
          </p:txBody>
        </p:sp>
        <p:sp>
          <p:nvSpPr>
            <p:cNvPr id="47" name="Text Box 28">
              <a:extLst>
                <a:ext uri="{FF2B5EF4-FFF2-40B4-BE49-F238E27FC236}">
                  <a16:creationId xmlns:a16="http://schemas.microsoft.com/office/drawing/2014/main" id="{CDDB88E2-43C2-D4AF-2683-AF0023C4FAC2}"/>
                </a:ext>
              </a:extLst>
            </p:cNvPr>
            <p:cNvSpPr txBox="1">
              <a:spLocks noChangeArrowheads="1"/>
            </p:cNvSpPr>
            <p:nvPr/>
          </p:nvSpPr>
          <p:spPr bwMode="auto">
            <a:xfrm>
              <a:off x="3118" y="2543"/>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a:t>
              </a:r>
            </a:p>
          </p:txBody>
        </p:sp>
        <p:sp>
          <p:nvSpPr>
            <p:cNvPr id="48" name="Text Box 30">
              <a:extLst>
                <a:ext uri="{FF2B5EF4-FFF2-40B4-BE49-F238E27FC236}">
                  <a16:creationId xmlns:a16="http://schemas.microsoft.com/office/drawing/2014/main" id="{93264FF1-341A-ADD3-D4C9-FB762FB82161}"/>
                </a:ext>
              </a:extLst>
            </p:cNvPr>
            <p:cNvSpPr txBox="1">
              <a:spLocks noChangeArrowheads="1"/>
            </p:cNvSpPr>
            <p:nvPr/>
          </p:nvSpPr>
          <p:spPr bwMode="auto">
            <a:xfrm>
              <a:off x="3470" y="1354"/>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49" name="Text Box 31">
              <a:extLst>
                <a:ext uri="{FF2B5EF4-FFF2-40B4-BE49-F238E27FC236}">
                  <a16:creationId xmlns:a16="http://schemas.microsoft.com/office/drawing/2014/main" id="{B1BF0CF0-E7E1-5D2E-D6EB-5D038FE3814B}"/>
                </a:ext>
              </a:extLst>
            </p:cNvPr>
            <p:cNvSpPr txBox="1">
              <a:spLocks noChangeArrowheads="1"/>
            </p:cNvSpPr>
            <p:nvPr/>
          </p:nvSpPr>
          <p:spPr bwMode="auto">
            <a:xfrm>
              <a:off x="3989" y="1354"/>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50" name="Text Box 32">
              <a:extLst>
                <a:ext uri="{FF2B5EF4-FFF2-40B4-BE49-F238E27FC236}">
                  <a16:creationId xmlns:a16="http://schemas.microsoft.com/office/drawing/2014/main" id="{0C95CDB8-4EE7-4697-C28F-D606952138D0}"/>
                </a:ext>
              </a:extLst>
            </p:cNvPr>
            <p:cNvSpPr txBox="1">
              <a:spLocks noChangeArrowheads="1"/>
            </p:cNvSpPr>
            <p:nvPr/>
          </p:nvSpPr>
          <p:spPr bwMode="auto">
            <a:xfrm>
              <a:off x="4407" y="1364"/>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a:t>
              </a:r>
            </a:p>
          </p:txBody>
        </p:sp>
        <p:sp>
          <p:nvSpPr>
            <p:cNvPr id="51" name="Text Box 33">
              <a:extLst>
                <a:ext uri="{FF2B5EF4-FFF2-40B4-BE49-F238E27FC236}">
                  <a16:creationId xmlns:a16="http://schemas.microsoft.com/office/drawing/2014/main" id="{8A4826F7-08DB-6BC3-9BE7-D7AED580A40E}"/>
                </a:ext>
              </a:extLst>
            </p:cNvPr>
            <p:cNvSpPr txBox="1">
              <a:spLocks noChangeArrowheads="1"/>
            </p:cNvSpPr>
            <p:nvPr/>
          </p:nvSpPr>
          <p:spPr bwMode="auto">
            <a:xfrm>
              <a:off x="4800" y="1364"/>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a:t>
              </a:r>
            </a:p>
          </p:txBody>
        </p:sp>
      </p:grpSp>
      <p:sp>
        <p:nvSpPr>
          <p:cNvPr id="52" name="Oval 71">
            <a:extLst>
              <a:ext uri="{FF2B5EF4-FFF2-40B4-BE49-F238E27FC236}">
                <a16:creationId xmlns:a16="http://schemas.microsoft.com/office/drawing/2014/main" id="{D96C9BFC-316E-E43C-7A60-A661FE4AFB7C}"/>
              </a:ext>
            </a:extLst>
          </p:cNvPr>
          <p:cNvSpPr>
            <a:spLocks noChangeArrowheads="1"/>
          </p:cNvSpPr>
          <p:nvPr/>
        </p:nvSpPr>
        <p:spPr bwMode="auto">
          <a:xfrm>
            <a:off x="2586594" y="2602163"/>
            <a:ext cx="485775" cy="377429"/>
          </a:xfrm>
          <a:prstGeom prst="ellipse">
            <a:avLst/>
          </a:prstGeom>
          <a:noFill/>
          <a:ln w="38100">
            <a:solidFill>
              <a:schemeClr val="accent2"/>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Tree>
    <p:extLst>
      <p:ext uri="{BB962C8B-B14F-4D97-AF65-F5344CB8AC3E}">
        <p14:creationId xmlns:p14="http://schemas.microsoft.com/office/powerpoint/2010/main" val="333674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84" name="Group 27683">
            <a:extLst>
              <a:ext uri="{FF2B5EF4-FFF2-40B4-BE49-F238E27FC236}">
                <a16:creationId xmlns:a16="http://schemas.microsoft.com/office/drawing/2014/main" id="{BFF46DD8-71C7-B02A-FBEC-A117170760EF}"/>
              </a:ext>
            </a:extLst>
          </p:cNvPr>
          <p:cNvGrpSpPr/>
          <p:nvPr/>
        </p:nvGrpSpPr>
        <p:grpSpPr>
          <a:xfrm>
            <a:off x="876312" y="3394179"/>
            <a:ext cx="3058561" cy="1586952"/>
            <a:chOff x="1291829" y="3399235"/>
            <a:chExt cx="3442097" cy="1781487"/>
          </a:xfrm>
        </p:grpSpPr>
        <p:sp>
          <p:nvSpPr>
            <p:cNvPr id="56" name="Rectangle 3">
              <a:extLst>
                <a:ext uri="{FF2B5EF4-FFF2-40B4-BE49-F238E27FC236}">
                  <a16:creationId xmlns:a16="http://schemas.microsoft.com/office/drawing/2014/main" id="{2448EA94-EB8C-B328-AF2D-8F8AC35C1820}"/>
                </a:ext>
              </a:extLst>
            </p:cNvPr>
            <p:cNvSpPr>
              <a:spLocks noChangeArrowheads="1"/>
            </p:cNvSpPr>
            <p:nvPr/>
          </p:nvSpPr>
          <p:spPr bwMode="auto">
            <a:xfrm>
              <a:off x="1451373" y="3436144"/>
              <a:ext cx="3282553" cy="170735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57" name="Text Box 4">
              <a:extLst>
                <a:ext uri="{FF2B5EF4-FFF2-40B4-BE49-F238E27FC236}">
                  <a16:creationId xmlns:a16="http://schemas.microsoft.com/office/drawing/2014/main" id="{7EB8F4E7-F23E-3C93-CAF9-317278F8BCE6}"/>
                </a:ext>
              </a:extLst>
            </p:cNvPr>
            <p:cNvSpPr txBox="1">
              <a:spLocks noChangeArrowheads="1"/>
            </p:cNvSpPr>
            <p:nvPr/>
          </p:nvSpPr>
          <p:spPr bwMode="auto">
            <a:xfrm>
              <a:off x="4124325" y="4368403"/>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a:t>
              </a:r>
            </a:p>
          </p:txBody>
        </p:sp>
        <p:sp>
          <p:nvSpPr>
            <p:cNvPr id="58" name="Text Box 5">
              <a:extLst>
                <a:ext uri="{FF2B5EF4-FFF2-40B4-BE49-F238E27FC236}">
                  <a16:creationId xmlns:a16="http://schemas.microsoft.com/office/drawing/2014/main" id="{E25D2DC9-ECE3-702D-8004-2A84339C5939}"/>
                </a:ext>
              </a:extLst>
            </p:cNvPr>
            <p:cNvSpPr txBox="1">
              <a:spLocks noChangeArrowheads="1"/>
            </p:cNvSpPr>
            <p:nvPr/>
          </p:nvSpPr>
          <p:spPr bwMode="auto">
            <a:xfrm>
              <a:off x="4124325" y="4155281"/>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2</a:t>
              </a:r>
            </a:p>
          </p:txBody>
        </p:sp>
        <p:sp>
          <p:nvSpPr>
            <p:cNvPr id="59" name="Text Box 6">
              <a:extLst>
                <a:ext uri="{FF2B5EF4-FFF2-40B4-BE49-F238E27FC236}">
                  <a16:creationId xmlns:a16="http://schemas.microsoft.com/office/drawing/2014/main" id="{1BC360AD-D622-DBE9-A662-129D3C517FF0}"/>
                </a:ext>
              </a:extLst>
            </p:cNvPr>
            <p:cNvSpPr txBox="1">
              <a:spLocks noChangeArrowheads="1"/>
            </p:cNvSpPr>
            <p:nvPr/>
          </p:nvSpPr>
          <p:spPr bwMode="auto">
            <a:xfrm>
              <a:off x="4121944" y="3399235"/>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a:t>
              </a:r>
            </a:p>
          </p:txBody>
        </p:sp>
        <p:sp>
          <p:nvSpPr>
            <p:cNvPr id="60" name="Text Box 7">
              <a:extLst>
                <a:ext uri="{FF2B5EF4-FFF2-40B4-BE49-F238E27FC236}">
                  <a16:creationId xmlns:a16="http://schemas.microsoft.com/office/drawing/2014/main" id="{1E0A2C58-1D32-14BC-C807-08D52DEA4D6B}"/>
                </a:ext>
              </a:extLst>
            </p:cNvPr>
            <p:cNvSpPr txBox="1">
              <a:spLocks noChangeArrowheads="1"/>
            </p:cNvSpPr>
            <p:nvPr/>
          </p:nvSpPr>
          <p:spPr bwMode="auto">
            <a:xfrm>
              <a:off x="4121944" y="3614737"/>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a:t>
              </a:r>
            </a:p>
          </p:txBody>
        </p:sp>
        <p:sp>
          <p:nvSpPr>
            <p:cNvPr id="61" name="Line 9">
              <a:extLst>
                <a:ext uri="{FF2B5EF4-FFF2-40B4-BE49-F238E27FC236}">
                  <a16:creationId xmlns:a16="http://schemas.microsoft.com/office/drawing/2014/main" id="{A3613AC5-5EE9-8576-662B-80F1004FDC7E}"/>
                </a:ext>
              </a:extLst>
            </p:cNvPr>
            <p:cNvSpPr>
              <a:spLocks noChangeShapeType="1"/>
            </p:cNvSpPr>
            <p:nvPr/>
          </p:nvSpPr>
          <p:spPr bwMode="auto">
            <a:xfrm>
              <a:off x="1640682" y="4750594"/>
              <a:ext cx="24836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62" name="Line 10">
              <a:extLst>
                <a:ext uri="{FF2B5EF4-FFF2-40B4-BE49-F238E27FC236}">
                  <a16:creationId xmlns:a16="http://schemas.microsoft.com/office/drawing/2014/main" id="{2941C0E1-F671-3B94-33CE-44CB8C389FCC}"/>
                </a:ext>
              </a:extLst>
            </p:cNvPr>
            <p:cNvSpPr>
              <a:spLocks noChangeShapeType="1"/>
            </p:cNvSpPr>
            <p:nvPr/>
          </p:nvSpPr>
          <p:spPr bwMode="auto">
            <a:xfrm flipV="1">
              <a:off x="3261123" y="4535091"/>
              <a:ext cx="86320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63" name="Line 11">
              <a:extLst>
                <a:ext uri="{FF2B5EF4-FFF2-40B4-BE49-F238E27FC236}">
                  <a16:creationId xmlns:a16="http://schemas.microsoft.com/office/drawing/2014/main" id="{A34E63C9-C32F-91FE-E6E5-E8A560BE6E95}"/>
                </a:ext>
              </a:extLst>
            </p:cNvPr>
            <p:cNvSpPr>
              <a:spLocks noChangeShapeType="1"/>
            </p:cNvSpPr>
            <p:nvPr/>
          </p:nvSpPr>
          <p:spPr bwMode="auto">
            <a:xfrm flipV="1">
              <a:off x="3267075" y="4288631"/>
              <a:ext cx="86320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48" name="Line 12">
              <a:extLst>
                <a:ext uri="{FF2B5EF4-FFF2-40B4-BE49-F238E27FC236}">
                  <a16:creationId xmlns:a16="http://schemas.microsoft.com/office/drawing/2014/main" id="{A4A68311-3729-EDF6-4E9C-18249D785091}"/>
                </a:ext>
              </a:extLst>
            </p:cNvPr>
            <p:cNvSpPr>
              <a:spLocks noChangeShapeType="1"/>
            </p:cNvSpPr>
            <p:nvPr/>
          </p:nvSpPr>
          <p:spPr bwMode="auto">
            <a:xfrm>
              <a:off x="3261122" y="4264819"/>
              <a:ext cx="0" cy="2702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49" name="Line 13">
              <a:extLst>
                <a:ext uri="{FF2B5EF4-FFF2-40B4-BE49-F238E27FC236}">
                  <a16:creationId xmlns:a16="http://schemas.microsoft.com/office/drawing/2014/main" id="{3C81D400-71E7-0B5C-4899-4964368C5C85}"/>
                </a:ext>
              </a:extLst>
            </p:cNvPr>
            <p:cNvSpPr>
              <a:spLocks noChangeShapeType="1"/>
            </p:cNvSpPr>
            <p:nvPr/>
          </p:nvSpPr>
          <p:spPr bwMode="auto">
            <a:xfrm flipV="1">
              <a:off x="2844403" y="3792141"/>
              <a:ext cx="124182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50" name="Line 14">
              <a:extLst>
                <a:ext uri="{FF2B5EF4-FFF2-40B4-BE49-F238E27FC236}">
                  <a16:creationId xmlns:a16="http://schemas.microsoft.com/office/drawing/2014/main" id="{467CD1AC-1205-DB51-AE85-87BB9CB4CBD8}"/>
                </a:ext>
              </a:extLst>
            </p:cNvPr>
            <p:cNvSpPr>
              <a:spLocks noChangeShapeType="1"/>
            </p:cNvSpPr>
            <p:nvPr/>
          </p:nvSpPr>
          <p:spPr bwMode="auto">
            <a:xfrm flipV="1">
              <a:off x="2844403" y="3514725"/>
              <a:ext cx="124182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64" name="Line 15">
              <a:extLst>
                <a:ext uri="{FF2B5EF4-FFF2-40B4-BE49-F238E27FC236}">
                  <a16:creationId xmlns:a16="http://schemas.microsoft.com/office/drawing/2014/main" id="{DA6F1454-13F6-3C1D-777B-D6058315CE0F}"/>
                </a:ext>
              </a:extLst>
            </p:cNvPr>
            <p:cNvSpPr>
              <a:spLocks noChangeShapeType="1"/>
            </p:cNvSpPr>
            <p:nvPr/>
          </p:nvSpPr>
          <p:spPr bwMode="auto">
            <a:xfrm>
              <a:off x="2844404" y="3501628"/>
              <a:ext cx="0" cy="2702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65" name="Line 16">
              <a:extLst>
                <a:ext uri="{FF2B5EF4-FFF2-40B4-BE49-F238E27FC236}">
                  <a16:creationId xmlns:a16="http://schemas.microsoft.com/office/drawing/2014/main" id="{33BA2F2A-07A7-8FB6-048E-4155AC3C42DB}"/>
                </a:ext>
              </a:extLst>
            </p:cNvPr>
            <p:cNvSpPr>
              <a:spLocks noChangeShapeType="1"/>
            </p:cNvSpPr>
            <p:nvPr/>
          </p:nvSpPr>
          <p:spPr bwMode="auto">
            <a:xfrm>
              <a:off x="4124325"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66" name="Line 17">
              <a:extLst>
                <a:ext uri="{FF2B5EF4-FFF2-40B4-BE49-F238E27FC236}">
                  <a16:creationId xmlns:a16="http://schemas.microsoft.com/office/drawing/2014/main" id="{D4E68EB8-FD45-729B-C1DF-E600D25CAFCD}"/>
                </a:ext>
              </a:extLst>
            </p:cNvPr>
            <p:cNvSpPr>
              <a:spLocks noChangeShapeType="1"/>
            </p:cNvSpPr>
            <p:nvPr/>
          </p:nvSpPr>
          <p:spPr bwMode="auto">
            <a:xfrm>
              <a:off x="3261122"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67" name="Line 18">
              <a:extLst>
                <a:ext uri="{FF2B5EF4-FFF2-40B4-BE49-F238E27FC236}">
                  <a16:creationId xmlns:a16="http://schemas.microsoft.com/office/drawing/2014/main" id="{D0461D99-8B04-F274-6017-70E00C3BF12C}"/>
                </a:ext>
              </a:extLst>
            </p:cNvPr>
            <p:cNvSpPr>
              <a:spLocks noChangeShapeType="1"/>
            </p:cNvSpPr>
            <p:nvPr/>
          </p:nvSpPr>
          <p:spPr bwMode="auto">
            <a:xfrm>
              <a:off x="3693319"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68" name="Line 19">
              <a:extLst>
                <a:ext uri="{FF2B5EF4-FFF2-40B4-BE49-F238E27FC236}">
                  <a16:creationId xmlns:a16="http://schemas.microsoft.com/office/drawing/2014/main" id="{FC4121DA-4C53-3F3C-D4A1-E3F052204C49}"/>
                </a:ext>
              </a:extLst>
            </p:cNvPr>
            <p:cNvSpPr>
              <a:spLocks noChangeShapeType="1"/>
            </p:cNvSpPr>
            <p:nvPr/>
          </p:nvSpPr>
          <p:spPr bwMode="auto">
            <a:xfrm>
              <a:off x="2828925"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69" name="Line 20">
              <a:extLst>
                <a:ext uri="{FF2B5EF4-FFF2-40B4-BE49-F238E27FC236}">
                  <a16:creationId xmlns:a16="http://schemas.microsoft.com/office/drawing/2014/main" id="{9C33C6E6-B194-6D47-68AB-E3B52149095C}"/>
                </a:ext>
              </a:extLst>
            </p:cNvPr>
            <p:cNvSpPr>
              <a:spLocks noChangeShapeType="1"/>
            </p:cNvSpPr>
            <p:nvPr/>
          </p:nvSpPr>
          <p:spPr bwMode="auto">
            <a:xfrm>
              <a:off x="2396729"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70" name="Line 21">
              <a:extLst>
                <a:ext uri="{FF2B5EF4-FFF2-40B4-BE49-F238E27FC236}">
                  <a16:creationId xmlns:a16="http://schemas.microsoft.com/office/drawing/2014/main" id="{495F4E8C-5178-1552-09E2-A8407619C29B}"/>
                </a:ext>
              </a:extLst>
            </p:cNvPr>
            <p:cNvSpPr>
              <a:spLocks noChangeShapeType="1"/>
            </p:cNvSpPr>
            <p:nvPr/>
          </p:nvSpPr>
          <p:spPr bwMode="auto">
            <a:xfrm>
              <a:off x="1964531"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71" name="Text Box 22">
              <a:extLst>
                <a:ext uri="{FF2B5EF4-FFF2-40B4-BE49-F238E27FC236}">
                  <a16:creationId xmlns:a16="http://schemas.microsoft.com/office/drawing/2014/main" id="{F5E9386F-B516-07BA-F37B-5BEA52F12849}"/>
                </a:ext>
              </a:extLst>
            </p:cNvPr>
            <p:cNvSpPr txBox="1">
              <a:spLocks noChangeArrowheads="1"/>
            </p:cNvSpPr>
            <p:nvPr/>
          </p:nvSpPr>
          <p:spPr bwMode="auto">
            <a:xfrm>
              <a:off x="4000500" y="4745831"/>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0</a:t>
              </a:r>
            </a:p>
          </p:txBody>
        </p:sp>
        <p:sp>
          <p:nvSpPr>
            <p:cNvPr id="27672" name="Text Box 23">
              <a:extLst>
                <a:ext uri="{FF2B5EF4-FFF2-40B4-BE49-F238E27FC236}">
                  <a16:creationId xmlns:a16="http://schemas.microsoft.com/office/drawing/2014/main" id="{0F7D0024-1FA9-C266-357C-4F83B55782E9}"/>
                </a:ext>
              </a:extLst>
            </p:cNvPr>
            <p:cNvSpPr txBox="1">
              <a:spLocks noChangeArrowheads="1"/>
            </p:cNvSpPr>
            <p:nvPr/>
          </p:nvSpPr>
          <p:spPr bwMode="auto">
            <a:xfrm>
              <a:off x="3518297" y="4732735"/>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1.0</a:t>
              </a:r>
            </a:p>
          </p:txBody>
        </p:sp>
        <p:sp>
          <p:nvSpPr>
            <p:cNvPr id="27673" name="Text Box 24">
              <a:extLst>
                <a:ext uri="{FF2B5EF4-FFF2-40B4-BE49-F238E27FC236}">
                  <a16:creationId xmlns:a16="http://schemas.microsoft.com/office/drawing/2014/main" id="{BDEA2C2B-7D47-141C-15B9-D4C627202EE4}"/>
                </a:ext>
              </a:extLst>
            </p:cNvPr>
            <p:cNvSpPr txBox="1">
              <a:spLocks noChangeArrowheads="1"/>
            </p:cNvSpPr>
            <p:nvPr/>
          </p:nvSpPr>
          <p:spPr bwMode="auto">
            <a:xfrm>
              <a:off x="3068241" y="4732735"/>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2.0</a:t>
              </a:r>
            </a:p>
          </p:txBody>
        </p:sp>
        <p:sp>
          <p:nvSpPr>
            <p:cNvPr id="27674" name="Text Box 25">
              <a:extLst>
                <a:ext uri="{FF2B5EF4-FFF2-40B4-BE49-F238E27FC236}">
                  <a16:creationId xmlns:a16="http://schemas.microsoft.com/office/drawing/2014/main" id="{155698D7-FF68-11EE-AD5F-981E5B0AB514}"/>
                </a:ext>
              </a:extLst>
            </p:cNvPr>
            <p:cNvSpPr txBox="1">
              <a:spLocks noChangeArrowheads="1"/>
            </p:cNvSpPr>
            <p:nvPr/>
          </p:nvSpPr>
          <p:spPr bwMode="auto">
            <a:xfrm>
              <a:off x="2643188" y="4726781"/>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3.0</a:t>
              </a:r>
            </a:p>
          </p:txBody>
        </p:sp>
        <p:sp>
          <p:nvSpPr>
            <p:cNvPr id="27675" name="Text Box 26">
              <a:extLst>
                <a:ext uri="{FF2B5EF4-FFF2-40B4-BE49-F238E27FC236}">
                  <a16:creationId xmlns:a16="http://schemas.microsoft.com/office/drawing/2014/main" id="{86C60747-8306-65E5-362E-89219CBB226A}"/>
                </a:ext>
              </a:extLst>
            </p:cNvPr>
            <p:cNvSpPr txBox="1">
              <a:spLocks noChangeArrowheads="1"/>
            </p:cNvSpPr>
            <p:nvPr/>
          </p:nvSpPr>
          <p:spPr bwMode="auto">
            <a:xfrm>
              <a:off x="2233613" y="4738687"/>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4.0</a:t>
              </a:r>
            </a:p>
          </p:txBody>
        </p:sp>
        <p:sp>
          <p:nvSpPr>
            <p:cNvPr id="27676" name="Text Box 27">
              <a:extLst>
                <a:ext uri="{FF2B5EF4-FFF2-40B4-BE49-F238E27FC236}">
                  <a16:creationId xmlns:a16="http://schemas.microsoft.com/office/drawing/2014/main" id="{35724062-F1FD-E95B-BEDE-9049679F9581}"/>
                </a:ext>
              </a:extLst>
            </p:cNvPr>
            <p:cNvSpPr txBox="1">
              <a:spLocks noChangeArrowheads="1"/>
            </p:cNvSpPr>
            <p:nvPr/>
          </p:nvSpPr>
          <p:spPr bwMode="auto">
            <a:xfrm>
              <a:off x="1760935" y="4743450"/>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5.0</a:t>
              </a:r>
            </a:p>
          </p:txBody>
        </p:sp>
        <p:sp>
          <p:nvSpPr>
            <p:cNvPr id="27677" name="Text Box 28">
              <a:extLst>
                <a:ext uri="{FF2B5EF4-FFF2-40B4-BE49-F238E27FC236}">
                  <a16:creationId xmlns:a16="http://schemas.microsoft.com/office/drawing/2014/main" id="{9321FAD3-17BD-2150-6EE9-463CC9F8055B}"/>
                </a:ext>
              </a:extLst>
            </p:cNvPr>
            <p:cNvSpPr txBox="1">
              <a:spLocks noChangeArrowheads="1"/>
            </p:cNvSpPr>
            <p:nvPr/>
          </p:nvSpPr>
          <p:spPr bwMode="auto">
            <a:xfrm>
              <a:off x="2686050" y="4926806"/>
              <a:ext cx="689612"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050"/>
                <a:t>Distance</a:t>
              </a:r>
            </a:p>
          </p:txBody>
        </p:sp>
        <p:grpSp>
          <p:nvGrpSpPr>
            <p:cNvPr id="27678" name="Group 54">
              <a:extLst>
                <a:ext uri="{FF2B5EF4-FFF2-40B4-BE49-F238E27FC236}">
                  <a16:creationId xmlns:a16="http://schemas.microsoft.com/office/drawing/2014/main" id="{2AFE5CC4-56B1-E7C4-831D-251BBAE10EEC}"/>
                </a:ext>
              </a:extLst>
            </p:cNvPr>
            <p:cNvGrpSpPr>
              <a:grpSpLocks/>
            </p:cNvGrpSpPr>
            <p:nvPr/>
          </p:nvGrpSpPr>
          <p:grpSpPr bwMode="auto">
            <a:xfrm>
              <a:off x="2412207" y="3651646"/>
              <a:ext cx="1991916" cy="542924"/>
              <a:chOff x="1066" y="3067"/>
              <a:chExt cx="1673" cy="456"/>
            </a:xfrm>
          </p:grpSpPr>
          <p:sp>
            <p:nvSpPr>
              <p:cNvPr id="27679" name="Text Box 8">
                <a:extLst>
                  <a:ext uri="{FF2B5EF4-FFF2-40B4-BE49-F238E27FC236}">
                    <a16:creationId xmlns:a16="http://schemas.microsoft.com/office/drawing/2014/main" id="{9A7083F6-B295-D6CD-73BA-31B723B5E667}"/>
                  </a:ext>
                </a:extLst>
              </p:cNvPr>
              <p:cNvSpPr txBox="1">
                <a:spLocks noChangeArrowheads="1"/>
              </p:cNvSpPr>
              <p:nvPr/>
            </p:nvSpPr>
            <p:spPr bwMode="auto">
              <a:xfrm>
                <a:off x="2504" y="3271"/>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27680" name="Line 29">
                <a:extLst>
                  <a:ext uri="{FF2B5EF4-FFF2-40B4-BE49-F238E27FC236}">
                    <a16:creationId xmlns:a16="http://schemas.microsoft.com/office/drawing/2014/main" id="{91FD6FB9-A39E-3BBC-BABF-73D2D33D3428}"/>
                  </a:ext>
                </a:extLst>
              </p:cNvPr>
              <p:cNvSpPr>
                <a:spLocks noChangeShapeType="1"/>
              </p:cNvSpPr>
              <p:nvPr/>
            </p:nvSpPr>
            <p:spPr bwMode="auto">
              <a:xfrm flipV="1">
                <a:off x="1066" y="3385"/>
                <a:ext cx="1421"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81" name="Line 30">
                <a:extLst>
                  <a:ext uri="{FF2B5EF4-FFF2-40B4-BE49-F238E27FC236}">
                    <a16:creationId xmlns:a16="http://schemas.microsoft.com/office/drawing/2014/main" id="{4240811A-D6AA-7C62-ABD6-D8C4718551F9}"/>
                  </a:ext>
                </a:extLst>
              </p:cNvPr>
              <p:cNvSpPr>
                <a:spLocks noChangeShapeType="1"/>
              </p:cNvSpPr>
              <p:nvPr/>
            </p:nvSpPr>
            <p:spPr bwMode="auto">
              <a:xfrm>
                <a:off x="1066" y="3077"/>
                <a:ext cx="0" cy="30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7682" name="Line 31">
                <a:extLst>
                  <a:ext uri="{FF2B5EF4-FFF2-40B4-BE49-F238E27FC236}">
                    <a16:creationId xmlns:a16="http://schemas.microsoft.com/office/drawing/2014/main" id="{1B424395-2895-C9EC-4F77-C544D111A479}"/>
                  </a:ext>
                </a:extLst>
              </p:cNvPr>
              <p:cNvSpPr>
                <a:spLocks noChangeShapeType="1"/>
              </p:cNvSpPr>
              <p:nvPr/>
            </p:nvSpPr>
            <p:spPr bwMode="auto">
              <a:xfrm flipV="1">
                <a:off x="1066" y="3067"/>
                <a:ext cx="3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grpSp>
        <p:sp>
          <p:nvSpPr>
            <p:cNvPr id="27683" name="Text Box 36">
              <a:extLst>
                <a:ext uri="{FF2B5EF4-FFF2-40B4-BE49-F238E27FC236}">
                  <a16:creationId xmlns:a16="http://schemas.microsoft.com/office/drawing/2014/main" id="{636ACA38-F444-F46F-472D-D1BCE72DBF5C}"/>
                </a:ext>
              </a:extLst>
            </p:cNvPr>
            <p:cNvSpPr txBox="1">
              <a:spLocks noChangeArrowheads="1"/>
            </p:cNvSpPr>
            <p:nvPr/>
          </p:nvSpPr>
          <p:spPr bwMode="auto">
            <a:xfrm>
              <a:off x="1291829" y="3402806"/>
              <a:ext cx="1138453" cy="30008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Dendrogram</a:t>
              </a:r>
            </a:p>
          </p:txBody>
        </p:sp>
      </p:grpSp>
      <p:pic>
        <p:nvPicPr>
          <p:cNvPr id="2" name="Picture 1">
            <a:extLst>
              <a:ext uri="{FF2B5EF4-FFF2-40B4-BE49-F238E27FC236}">
                <a16:creationId xmlns:a16="http://schemas.microsoft.com/office/drawing/2014/main" id="{3CD918AA-AB16-11AB-5063-417BFFDF8593}"/>
              </a:ext>
            </a:extLst>
          </p:cNvPr>
          <p:cNvPicPr>
            <a:picLocks noChangeAspect="1"/>
          </p:cNvPicPr>
          <p:nvPr/>
        </p:nvPicPr>
        <p:blipFill>
          <a:blip r:embed="rId2"/>
          <a:stretch>
            <a:fillRect/>
          </a:stretch>
        </p:blipFill>
        <p:spPr>
          <a:xfrm>
            <a:off x="0" y="1"/>
            <a:ext cx="9144000" cy="1208489"/>
          </a:xfrm>
          <a:prstGeom prst="rect">
            <a:avLst/>
          </a:prstGeom>
        </p:spPr>
      </p:pic>
      <p:sp>
        <p:nvSpPr>
          <p:cNvPr id="27652" name="Rectangle 12"/>
          <p:cNvSpPr>
            <a:spLocks noGrp="1" noChangeArrowheads="1"/>
          </p:cNvSpPr>
          <p:nvPr>
            <p:ph type="title"/>
          </p:nvPr>
        </p:nvSpPr>
        <p:spPr>
          <a:xfrm>
            <a:off x="519113" y="120820"/>
            <a:ext cx="7886700" cy="994200"/>
          </a:xfrm>
        </p:spPr>
        <p:txBody>
          <a:bodyPr>
            <a:normAutofit/>
          </a:bodyPr>
          <a:lstStyle/>
          <a:p>
            <a:r>
              <a:rPr lang="en-US" b="1" dirty="0">
                <a:solidFill>
                  <a:schemeClr val="bg1"/>
                </a:solidFill>
                <a:latin typeface="+mj-lt"/>
              </a:rPr>
              <a:t>Hierarchical Agglomerative Clustering :</a:t>
            </a:r>
            <a:r>
              <a:rPr lang="en-US" altLang="zh-TW" b="1" dirty="0">
                <a:solidFill>
                  <a:schemeClr val="bg1"/>
                </a:solidFill>
                <a:latin typeface="+mj-lt"/>
                <a:ea typeface="新細明體" charset="0"/>
              </a:rPr>
              <a:t>Single Linkage</a:t>
            </a:r>
            <a:endParaRPr lang="en-US" b="1" dirty="0">
              <a:solidFill>
                <a:schemeClr val="bg1"/>
              </a:solidFill>
              <a:latin typeface="+mj-lt"/>
              <a:ea typeface="新細明體" charset="0"/>
            </a:endParaRPr>
          </a:p>
        </p:txBody>
      </p:sp>
      <p:sp>
        <p:nvSpPr>
          <p:cNvPr id="27651" name="Slide Number Placeholder 6"/>
          <p:cNvSpPr>
            <a:spLocks noGrp="1"/>
          </p:cNvSpPr>
          <p:nvPr>
            <p:ph type="sldNum" sz="quarter" idx="12"/>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Tahoma" charset="0"/>
                <a:ea typeface="新細明體" charset="0"/>
                <a:cs typeface="新細明體" charset="0"/>
              </a:defRPr>
            </a:lvl1pPr>
            <a:lvl2pPr>
              <a:defRPr kumimoji="1" sz="2100">
                <a:solidFill>
                  <a:schemeClr val="tx1"/>
                </a:solidFill>
                <a:latin typeface="Tahoma" charset="0"/>
                <a:ea typeface="新細明體" charset="0"/>
                <a:cs typeface="新細明體" charset="0"/>
              </a:defRPr>
            </a:lvl2pPr>
            <a:lvl3pPr>
              <a:defRPr kumimoji="1" sz="1800">
                <a:solidFill>
                  <a:schemeClr val="tx1"/>
                </a:solidFill>
                <a:latin typeface="Tahoma" charset="0"/>
                <a:ea typeface="新細明體" charset="0"/>
                <a:cs typeface="新細明體" charset="0"/>
              </a:defRPr>
            </a:lvl3pPr>
            <a:lvl4pPr>
              <a:defRPr kumimoji="1" sz="1500">
                <a:solidFill>
                  <a:schemeClr val="tx1"/>
                </a:solidFill>
                <a:latin typeface="Tahoma" charset="0"/>
                <a:ea typeface="新細明體" charset="0"/>
                <a:cs typeface="新細明體" charset="0"/>
              </a:defRPr>
            </a:lvl4pPr>
            <a:lvl5pPr>
              <a:defRPr kumimoji="1" sz="1500">
                <a:solidFill>
                  <a:schemeClr val="tx1"/>
                </a:solidFill>
                <a:latin typeface="Tahoma" charset="0"/>
                <a:ea typeface="新細明體" charset="0"/>
                <a:cs typeface="新細明體" charset="0"/>
              </a:defRPr>
            </a:lvl5pPr>
            <a:lvl6pPr eaLnBrk="0" hangingPunct="0">
              <a:buFont typeface="Wingdings" charset="0"/>
              <a:defRPr kumimoji="1" sz="1500">
                <a:solidFill>
                  <a:schemeClr val="tx1"/>
                </a:solidFill>
                <a:latin typeface="Tahoma" charset="0"/>
                <a:ea typeface="新細明體" charset="0"/>
                <a:cs typeface="新細明體" charset="0"/>
              </a:defRPr>
            </a:lvl6pPr>
            <a:lvl7pPr eaLnBrk="0" hangingPunct="0">
              <a:buFont typeface="Wingdings" charset="0"/>
              <a:defRPr kumimoji="1" sz="1500">
                <a:solidFill>
                  <a:schemeClr val="tx1"/>
                </a:solidFill>
                <a:latin typeface="Tahoma" charset="0"/>
                <a:ea typeface="新細明體" charset="0"/>
                <a:cs typeface="新細明體" charset="0"/>
              </a:defRPr>
            </a:lvl7pPr>
            <a:lvl8pPr eaLnBrk="0" hangingPunct="0">
              <a:buFont typeface="Wingdings" charset="0"/>
              <a:defRPr kumimoji="1" sz="1500">
                <a:solidFill>
                  <a:schemeClr val="tx1"/>
                </a:solidFill>
                <a:latin typeface="Tahoma" charset="0"/>
                <a:ea typeface="新細明體" charset="0"/>
                <a:cs typeface="新細明體" charset="0"/>
              </a:defRPr>
            </a:lvl8pPr>
            <a:lvl9pPr eaLnBrk="0" hangingPunct="0">
              <a:buFont typeface="Wingdings" charset="0"/>
              <a:defRPr kumimoji="1" sz="1500">
                <a:solidFill>
                  <a:schemeClr val="tx1"/>
                </a:solidFill>
                <a:latin typeface="Tahoma" charset="0"/>
                <a:ea typeface="新細明體" charset="0"/>
                <a:cs typeface="新細明體" charset="0"/>
              </a:defRPr>
            </a:lvl9pPr>
          </a:lstStyle>
          <a:p>
            <a:fld id="{D086A212-F9F8-914C-BCCE-06F473421427}" type="slidenum">
              <a:rPr kumimoji="0" lang="en-US" altLang="zh-TW" sz="1050"/>
              <a:pPr/>
              <a:t>39</a:t>
            </a:fld>
            <a:endParaRPr kumimoji="0" lang="en-US" altLang="zh-TW" sz="1050"/>
          </a:p>
        </p:txBody>
      </p:sp>
      <p:grpSp>
        <p:nvGrpSpPr>
          <p:cNvPr id="41" name="Group 56">
            <a:extLst>
              <a:ext uri="{FF2B5EF4-FFF2-40B4-BE49-F238E27FC236}">
                <a16:creationId xmlns:a16="http://schemas.microsoft.com/office/drawing/2014/main" id="{A5A57147-CCD9-CBB3-78ED-A8F5D1FC538A}"/>
              </a:ext>
            </a:extLst>
          </p:cNvPr>
          <p:cNvGrpSpPr>
            <a:grpSpLocks/>
          </p:cNvGrpSpPr>
          <p:nvPr/>
        </p:nvGrpSpPr>
        <p:grpSpPr bwMode="auto">
          <a:xfrm>
            <a:off x="1293148" y="1480226"/>
            <a:ext cx="2150269" cy="1415653"/>
            <a:chOff x="3041" y="1389"/>
            <a:chExt cx="1806" cy="1189"/>
          </a:xfrm>
        </p:grpSpPr>
        <p:graphicFrame>
          <p:nvGraphicFramePr>
            <p:cNvPr id="42" name="Object 46">
              <a:extLst>
                <a:ext uri="{FF2B5EF4-FFF2-40B4-BE49-F238E27FC236}">
                  <a16:creationId xmlns:a16="http://schemas.microsoft.com/office/drawing/2014/main" id="{76276D84-AE43-474B-C69C-84890B569902}"/>
                </a:ext>
              </a:extLst>
            </p:cNvPr>
            <p:cNvGraphicFramePr>
              <a:graphicFrameLocks noChangeAspect="1"/>
            </p:cNvGraphicFramePr>
            <p:nvPr>
              <p:extLst>
                <p:ext uri="{D42A27DB-BD31-4B8C-83A1-F6EECF244321}">
                  <p14:modId xmlns:p14="http://schemas.microsoft.com/office/powerpoint/2010/main" val="1535400963"/>
                </p:ext>
              </p:extLst>
            </p:nvPr>
          </p:nvGraphicFramePr>
          <p:xfrm>
            <a:off x="3500" y="1661"/>
            <a:ext cx="1344" cy="917"/>
          </p:xfrm>
          <a:graphic>
            <a:graphicData uri="http://schemas.openxmlformats.org/presentationml/2006/ole">
              <mc:AlternateContent xmlns:mc="http://schemas.openxmlformats.org/markup-compatibility/2006">
                <mc:Choice xmlns:v="urn:schemas-microsoft-com:vml" Requires="v">
                  <p:oleObj name="Equation" r:id="rId3" imgW="1040948" imgH="710891" progId="Equation.3">
                    <p:embed/>
                  </p:oleObj>
                </mc:Choice>
                <mc:Fallback>
                  <p:oleObj name="Equation" r:id="rId3" imgW="1040948" imgH="710891" progId="Equation.3">
                    <p:embed/>
                    <p:pic>
                      <p:nvPicPr>
                        <p:cNvPr id="4" name="Object 46">
                          <a:extLst>
                            <a:ext uri="{FF2B5EF4-FFF2-40B4-BE49-F238E27FC236}">
                              <a16:creationId xmlns:a16="http://schemas.microsoft.com/office/drawing/2014/main" id="{F6307147-A4D8-85DF-164F-5770774AB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 y="1661"/>
                          <a:ext cx="1344" cy="91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3" name="Text Box 47">
              <a:extLst>
                <a:ext uri="{FF2B5EF4-FFF2-40B4-BE49-F238E27FC236}">
                  <a16:creationId xmlns:a16="http://schemas.microsoft.com/office/drawing/2014/main" id="{68AB3E4A-981F-5C72-3C12-900C9E05DF2D}"/>
                </a:ext>
              </a:extLst>
            </p:cNvPr>
            <p:cNvSpPr txBox="1">
              <a:spLocks noChangeArrowheads="1"/>
            </p:cNvSpPr>
            <p:nvPr/>
          </p:nvSpPr>
          <p:spPr bwMode="auto">
            <a:xfrm>
              <a:off x="3052" y="1677"/>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44" name="Text Box 48">
              <a:extLst>
                <a:ext uri="{FF2B5EF4-FFF2-40B4-BE49-F238E27FC236}">
                  <a16:creationId xmlns:a16="http://schemas.microsoft.com/office/drawing/2014/main" id="{1E11721F-D187-EE96-1A47-D754E5B76319}"/>
                </a:ext>
              </a:extLst>
            </p:cNvPr>
            <p:cNvSpPr txBox="1">
              <a:spLocks noChangeArrowheads="1"/>
            </p:cNvSpPr>
            <p:nvPr/>
          </p:nvSpPr>
          <p:spPr bwMode="auto">
            <a:xfrm>
              <a:off x="3137" y="1995"/>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45" name="Text Box 49">
              <a:extLst>
                <a:ext uri="{FF2B5EF4-FFF2-40B4-BE49-F238E27FC236}">
                  <a16:creationId xmlns:a16="http://schemas.microsoft.com/office/drawing/2014/main" id="{2B618EED-7F4F-1870-C9C1-F54DCC2A4081}"/>
                </a:ext>
              </a:extLst>
            </p:cNvPr>
            <p:cNvSpPr txBox="1">
              <a:spLocks noChangeArrowheads="1"/>
            </p:cNvSpPr>
            <p:nvPr/>
          </p:nvSpPr>
          <p:spPr bwMode="auto">
            <a:xfrm>
              <a:off x="3041" y="2292"/>
              <a:ext cx="47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(4 5)</a:t>
              </a:r>
            </a:p>
          </p:txBody>
        </p:sp>
        <p:sp>
          <p:nvSpPr>
            <p:cNvPr id="46" name="Text Box 51">
              <a:extLst>
                <a:ext uri="{FF2B5EF4-FFF2-40B4-BE49-F238E27FC236}">
                  <a16:creationId xmlns:a16="http://schemas.microsoft.com/office/drawing/2014/main" id="{3C79341C-E035-AB5C-6A05-89918B757EE9}"/>
                </a:ext>
              </a:extLst>
            </p:cNvPr>
            <p:cNvSpPr txBox="1">
              <a:spLocks noChangeArrowheads="1"/>
            </p:cNvSpPr>
            <p:nvPr/>
          </p:nvSpPr>
          <p:spPr bwMode="auto">
            <a:xfrm>
              <a:off x="3575" y="1389"/>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47" name="Text Box 52">
              <a:extLst>
                <a:ext uri="{FF2B5EF4-FFF2-40B4-BE49-F238E27FC236}">
                  <a16:creationId xmlns:a16="http://schemas.microsoft.com/office/drawing/2014/main" id="{59FD12FC-3C01-BD2F-3D1A-5F35CA1DB085}"/>
                </a:ext>
              </a:extLst>
            </p:cNvPr>
            <p:cNvSpPr txBox="1">
              <a:spLocks noChangeArrowheads="1"/>
            </p:cNvSpPr>
            <p:nvPr/>
          </p:nvSpPr>
          <p:spPr bwMode="auto">
            <a:xfrm>
              <a:off x="4094" y="1389"/>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48" name="Text Box 53">
              <a:extLst>
                <a:ext uri="{FF2B5EF4-FFF2-40B4-BE49-F238E27FC236}">
                  <a16:creationId xmlns:a16="http://schemas.microsoft.com/office/drawing/2014/main" id="{8137A1F9-618B-934A-4780-8E61C08D20CD}"/>
                </a:ext>
              </a:extLst>
            </p:cNvPr>
            <p:cNvSpPr txBox="1">
              <a:spLocks noChangeArrowheads="1"/>
            </p:cNvSpPr>
            <p:nvPr/>
          </p:nvSpPr>
          <p:spPr bwMode="auto">
            <a:xfrm>
              <a:off x="4377" y="1399"/>
              <a:ext cx="47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(4 5)</a:t>
              </a:r>
            </a:p>
          </p:txBody>
        </p:sp>
      </p:grpSp>
      <p:sp>
        <p:nvSpPr>
          <p:cNvPr id="49" name="Oval 71">
            <a:extLst>
              <a:ext uri="{FF2B5EF4-FFF2-40B4-BE49-F238E27FC236}">
                <a16:creationId xmlns:a16="http://schemas.microsoft.com/office/drawing/2014/main" id="{7B15C9BA-15CC-869D-3F00-D20921550EA5}"/>
              </a:ext>
            </a:extLst>
          </p:cNvPr>
          <p:cNvSpPr>
            <a:spLocks noChangeArrowheads="1"/>
          </p:cNvSpPr>
          <p:nvPr/>
        </p:nvSpPr>
        <p:spPr bwMode="auto">
          <a:xfrm>
            <a:off x="2389639" y="2494441"/>
            <a:ext cx="485775" cy="377429"/>
          </a:xfrm>
          <a:prstGeom prst="ellipse">
            <a:avLst/>
          </a:prstGeom>
          <a:noFill/>
          <a:ln w="38100">
            <a:solidFill>
              <a:schemeClr val="accent2"/>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grpSp>
        <p:nvGrpSpPr>
          <p:cNvPr id="50" name="Group 53">
            <a:extLst>
              <a:ext uri="{FF2B5EF4-FFF2-40B4-BE49-F238E27FC236}">
                <a16:creationId xmlns:a16="http://schemas.microsoft.com/office/drawing/2014/main" id="{6DDC4034-E184-E663-EFBA-1514BA8625DF}"/>
              </a:ext>
            </a:extLst>
          </p:cNvPr>
          <p:cNvGrpSpPr>
            <a:grpSpLocks/>
          </p:cNvGrpSpPr>
          <p:nvPr/>
        </p:nvGrpSpPr>
        <p:grpSpPr bwMode="auto">
          <a:xfrm>
            <a:off x="5317330" y="1864519"/>
            <a:ext cx="1799035" cy="1009650"/>
            <a:chOff x="3506" y="1566"/>
            <a:chExt cx="1511" cy="848"/>
          </a:xfrm>
        </p:grpSpPr>
        <p:graphicFrame>
          <p:nvGraphicFramePr>
            <p:cNvPr id="51" name="Object 45">
              <a:extLst>
                <a:ext uri="{FF2B5EF4-FFF2-40B4-BE49-F238E27FC236}">
                  <a16:creationId xmlns:a16="http://schemas.microsoft.com/office/drawing/2014/main" id="{C1F6129A-BCC7-94B6-700D-B7709478AB80}"/>
                </a:ext>
              </a:extLst>
            </p:cNvPr>
            <p:cNvGraphicFramePr>
              <a:graphicFrameLocks noChangeAspect="1"/>
            </p:cNvGraphicFramePr>
            <p:nvPr/>
          </p:nvGraphicFramePr>
          <p:xfrm>
            <a:off x="4017" y="1825"/>
            <a:ext cx="918" cy="589"/>
          </p:xfrm>
          <a:graphic>
            <a:graphicData uri="http://schemas.openxmlformats.org/presentationml/2006/ole">
              <mc:AlternateContent xmlns:mc="http://schemas.openxmlformats.org/markup-compatibility/2006">
                <mc:Choice xmlns:v="urn:schemas-microsoft-com:vml" Requires="v">
                  <p:oleObj name="Equation" r:id="rId5" imgW="711200" imgH="457200" progId="Equation.3">
                    <p:embed/>
                  </p:oleObj>
                </mc:Choice>
                <mc:Fallback>
                  <p:oleObj name="Equation" r:id="rId5" imgW="711200" imgH="457200" progId="Equation.3">
                    <p:embed/>
                    <p:pic>
                      <p:nvPicPr>
                        <p:cNvPr id="31785"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7" y="1825"/>
                          <a:ext cx="918" cy="58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2" name="Text Box 46">
              <a:extLst>
                <a:ext uri="{FF2B5EF4-FFF2-40B4-BE49-F238E27FC236}">
                  <a16:creationId xmlns:a16="http://schemas.microsoft.com/office/drawing/2014/main" id="{FB772632-2E3F-D1CF-F9D8-51033F24778C}"/>
                </a:ext>
              </a:extLst>
            </p:cNvPr>
            <p:cNvSpPr txBox="1">
              <a:spLocks noChangeArrowheads="1"/>
            </p:cNvSpPr>
            <p:nvPr/>
          </p:nvSpPr>
          <p:spPr bwMode="auto">
            <a:xfrm>
              <a:off x="3557" y="1838"/>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53" name="Text Box 47">
              <a:extLst>
                <a:ext uri="{FF2B5EF4-FFF2-40B4-BE49-F238E27FC236}">
                  <a16:creationId xmlns:a16="http://schemas.microsoft.com/office/drawing/2014/main" id="{453879FC-21B8-C11C-FFDA-BE06143295B4}"/>
                </a:ext>
              </a:extLst>
            </p:cNvPr>
            <p:cNvSpPr txBox="1">
              <a:spLocks noChangeArrowheads="1"/>
            </p:cNvSpPr>
            <p:nvPr/>
          </p:nvSpPr>
          <p:spPr bwMode="auto">
            <a:xfrm>
              <a:off x="3506" y="2156"/>
              <a:ext cx="59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(3 4 5)</a:t>
              </a:r>
            </a:p>
          </p:txBody>
        </p:sp>
        <p:sp>
          <p:nvSpPr>
            <p:cNvPr id="54" name="Text Box 49">
              <a:extLst>
                <a:ext uri="{FF2B5EF4-FFF2-40B4-BE49-F238E27FC236}">
                  <a16:creationId xmlns:a16="http://schemas.microsoft.com/office/drawing/2014/main" id="{A2E36023-9621-B9DC-2757-BB6DFEC594F0}"/>
                </a:ext>
              </a:extLst>
            </p:cNvPr>
            <p:cNvSpPr txBox="1">
              <a:spLocks noChangeArrowheads="1"/>
            </p:cNvSpPr>
            <p:nvPr/>
          </p:nvSpPr>
          <p:spPr bwMode="auto">
            <a:xfrm>
              <a:off x="4031" y="1566"/>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55" name="Text Box 50">
              <a:extLst>
                <a:ext uri="{FF2B5EF4-FFF2-40B4-BE49-F238E27FC236}">
                  <a16:creationId xmlns:a16="http://schemas.microsoft.com/office/drawing/2014/main" id="{86F3D6CF-ADC9-9953-4AA0-BE69BD26B370}"/>
                </a:ext>
              </a:extLst>
            </p:cNvPr>
            <p:cNvSpPr txBox="1">
              <a:spLocks noChangeArrowheads="1"/>
            </p:cNvSpPr>
            <p:nvPr/>
          </p:nvSpPr>
          <p:spPr bwMode="auto">
            <a:xfrm>
              <a:off x="4422" y="1566"/>
              <a:ext cx="59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(3 4 5)</a:t>
              </a:r>
            </a:p>
          </p:txBody>
        </p:sp>
      </p:grpSp>
    </p:spTree>
    <p:extLst>
      <p:ext uri="{BB962C8B-B14F-4D97-AF65-F5344CB8AC3E}">
        <p14:creationId xmlns:p14="http://schemas.microsoft.com/office/powerpoint/2010/main" val="7612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Calibri" panose="020F0502020204030204" pitchFamily="34" charset="0"/>
                <a:cs typeface="Calibri" panose="020F0502020204030204" pitchFamily="34" charset="0"/>
              </a:rPr>
              <a:t>Nearest Neighbour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4</a:t>
            </a:fld>
            <a:endParaRPr lang="en-SG">
              <a:latin typeface="+mj-lt"/>
            </a:endParaRPr>
          </a:p>
        </p:txBody>
      </p:sp>
      <p:sp>
        <p:nvSpPr>
          <p:cNvPr id="5" name="Rectangle 3">
            <a:extLst>
              <a:ext uri="{FF2B5EF4-FFF2-40B4-BE49-F238E27FC236}">
                <a16:creationId xmlns:a16="http://schemas.microsoft.com/office/drawing/2014/main" id="{CD8C154F-5A47-35AD-5B08-40DB11BA42B0}"/>
              </a:ext>
            </a:extLst>
          </p:cNvPr>
          <p:cNvSpPr txBox="1">
            <a:spLocks noChangeArrowheads="1"/>
          </p:cNvSpPr>
          <p:nvPr/>
        </p:nvSpPr>
        <p:spPr>
          <a:xfrm>
            <a:off x="578644" y="1224756"/>
            <a:ext cx="8565356" cy="119822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US" altLang="zh-CN" dirty="0">
                <a:latin typeface="+mj-lt"/>
                <a:ea typeface="宋体" charset="0"/>
                <a:cs typeface="宋体" charset="0"/>
              </a:rPr>
              <a:t>Basic idea:</a:t>
            </a:r>
          </a:p>
          <a:p>
            <a:pPr lvl="1"/>
            <a:r>
              <a:rPr lang="en-US" altLang="zh-CN" dirty="0">
                <a:latin typeface="+mj-lt"/>
                <a:ea typeface="宋体" charset="0"/>
                <a:cs typeface="宋体" charset="0"/>
              </a:rPr>
              <a:t>If it walks like a duck, quacks like a duck, then it’s probably a duck</a:t>
            </a:r>
          </a:p>
        </p:txBody>
      </p:sp>
      <p:grpSp>
        <p:nvGrpSpPr>
          <p:cNvPr id="7" name="Group 4">
            <a:extLst>
              <a:ext uri="{FF2B5EF4-FFF2-40B4-BE49-F238E27FC236}">
                <a16:creationId xmlns:a16="http://schemas.microsoft.com/office/drawing/2014/main" id="{984B5E15-312A-A91C-D0D3-5A0003C808D9}"/>
              </a:ext>
            </a:extLst>
          </p:cNvPr>
          <p:cNvGrpSpPr>
            <a:grpSpLocks/>
          </p:cNvGrpSpPr>
          <p:nvPr/>
        </p:nvGrpSpPr>
        <p:grpSpPr bwMode="auto">
          <a:xfrm>
            <a:off x="817030" y="2061648"/>
            <a:ext cx="7509939" cy="2869452"/>
            <a:chOff x="192" y="1948"/>
            <a:chExt cx="5203" cy="1988"/>
          </a:xfrm>
        </p:grpSpPr>
        <p:pic>
          <p:nvPicPr>
            <p:cNvPr id="8" name="Picture 5" descr="j0345807">
              <a:extLst>
                <a:ext uri="{FF2B5EF4-FFF2-40B4-BE49-F238E27FC236}">
                  <a16:creationId xmlns:a16="http://schemas.microsoft.com/office/drawing/2014/main" id="{74072640-2DDB-DF36-1563-51AEEAA79B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6" y="2283"/>
              <a:ext cx="537" cy="4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6" descr="j0239589">
              <a:extLst>
                <a:ext uri="{FF2B5EF4-FFF2-40B4-BE49-F238E27FC236}">
                  <a16:creationId xmlns:a16="http://schemas.microsoft.com/office/drawing/2014/main" id="{E50CD87A-F50A-BE38-152B-24F8ADA473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3" y="2756"/>
              <a:ext cx="732" cy="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7" descr="j0350383">
              <a:extLst>
                <a:ext uri="{FF2B5EF4-FFF2-40B4-BE49-F238E27FC236}">
                  <a16:creationId xmlns:a16="http://schemas.microsoft.com/office/drawing/2014/main" id="{ACD3DBDE-AE92-BC40-4783-F499C5BA82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3" y="2094"/>
              <a:ext cx="451" cy="4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8" descr="j0330631">
              <a:extLst>
                <a:ext uri="{FF2B5EF4-FFF2-40B4-BE49-F238E27FC236}">
                  <a16:creationId xmlns:a16="http://schemas.microsoft.com/office/drawing/2014/main" id="{096278CE-C506-2A9B-A29F-9B3080C1962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0" y="3087"/>
              <a:ext cx="379" cy="4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9" descr="j0350389">
              <a:extLst>
                <a:ext uri="{FF2B5EF4-FFF2-40B4-BE49-F238E27FC236}">
                  <a16:creationId xmlns:a16="http://schemas.microsoft.com/office/drawing/2014/main" id="{43E81FB4-7B18-13E6-786D-829CEDF6B79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8" y="3168"/>
              <a:ext cx="624" cy="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0" descr="j0350356">
              <a:extLst>
                <a:ext uri="{FF2B5EF4-FFF2-40B4-BE49-F238E27FC236}">
                  <a16:creationId xmlns:a16="http://schemas.microsoft.com/office/drawing/2014/main" id="{DE0B62C4-FA4A-4CFD-B419-C3E15E4659F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34" y="2567"/>
              <a:ext cx="733" cy="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Oval 11">
              <a:extLst>
                <a:ext uri="{FF2B5EF4-FFF2-40B4-BE49-F238E27FC236}">
                  <a16:creationId xmlns:a16="http://schemas.microsoft.com/office/drawing/2014/main" id="{8682DA47-55FA-C7D5-F33D-B1D3139F7FE7}"/>
                </a:ext>
              </a:extLst>
            </p:cNvPr>
            <p:cNvSpPr>
              <a:spLocks noChangeArrowheads="1"/>
            </p:cNvSpPr>
            <p:nvPr/>
          </p:nvSpPr>
          <p:spPr bwMode="auto">
            <a:xfrm>
              <a:off x="816" y="1948"/>
              <a:ext cx="2544" cy="1988"/>
            </a:xfrm>
            <a:prstGeom prst="ellipse">
              <a:avLst/>
            </a:prstGeom>
            <a:noFill/>
            <a:ln w="12700">
              <a:solidFill>
                <a:srgbClr val="FF0000"/>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mj-lt"/>
              </a:endParaRPr>
            </a:p>
          </p:txBody>
        </p:sp>
        <p:sp>
          <p:nvSpPr>
            <p:cNvPr id="18" name="Text Box 12">
              <a:extLst>
                <a:ext uri="{FF2B5EF4-FFF2-40B4-BE49-F238E27FC236}">
                  <a16:creationId xmlns:a16="http://schemas.microsoft.com/office/drawing/2014/main" id="{9D8CC8D9-1337-7695-C9CA-9C50A4032CC5}"/>
                </a:ext>
              </a:extLst>
            </p:cNvPr>
            <p:cNvSpPr txBox="1">
              <a:spLocks noChangeArrowheads="1"/>
            </p:cNvSpPr>
            <p:nvPr/>
          </p:nvSpPr>
          <p:spPr bwMode="auto">
            <a:xfrm>
              <a:off x="192" y="3312"/>
              <a:ext cx="864" cy="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Tahoma" charset="0"/>
                  <a:ea typeface="ＭＳ Ｐゴシック" charset="0"/>
                </a:defRPr>
              </a:lvl1pPr>
              <a:lvl2pPr marL="742950" indent="-285750" eaLnBrk="0" hangingPunct="0">
                <a:defRPr>
                  <a:solidFill>
                    <a:schemeClr val="tx1"/>
                  </a:solidFill>
                  <a:latin typeface="Tahoma" charset="0"/>
                  <a:ea typeface="ＭＳ Ｐゴシック" charset="0"/>
                </a:defRPr>
              </a:lvl2pPr>
              <a:lvl3pPr marL="1143000" indent="-228600" eaLnBrk="0" hangingPunct="0">
                <a:defRPr>
                  <a:solidFill>
                    <a:schemeClr val="tx1"/>
                  </a:solidFill>
                  <a:latin typeface="Tahoma" charset="0"/>
                  <a:ea typeface="ＭＳ Ｐゴシック" charset="0"/>
                </a:defRPr>
              </a:lvl3pPr>
              <a:lvl4pPr marL="1600200" indent="-228600" eaLnBrk="0" hangingPunct="0">
                <a:defRPr>
                  <a:solidFill>
                    <a:schemeClr val="tx1"/>
                  </a:solidFill>
                  <a:latin typeface="Tahoma" charset="0"/>
                  <a:ea typeface="ＭＳ Ｐゴシック" charset="0"/>
                </a:defRPr>
              </a:lvl4pPr>
              <a:lvl5pPr marL="2057400" indent="-228600" eaLnBrk="0" hangingPunct="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a:spcBef>
                  <a:spcPct val="50000"/>
                </a:spcBef>
              </a:pPr>
              <a:r>
                <a:rPr lang="en-US" altLang="zh-CN" b="1">
                  <a:latin typeface="+mj-lt"/>
                  <a:ea typeface="宋体" charset="0"/>
                  <a:cs typeface="宋体" charset="0"/>
                </a:rPr>
                <a:t>Training Records</a:t>
              </a:r>
            </a:p>
          </p:txBody>
        </p:sp>
        <p:sp>
          <p:nvSpPr>
            <p:cNvPr id="19" name="Text Box 13">
              <a:extLst>
                <a:ext uri="{FF2B5EF4-FFF2-40B4-BE49-F238E27FC236}">
                  <a16:creationId xmlns:a16="http://schemas.microsoft.com/office/drawing/2014/main" id="{4E51D559-D86E-08D1-0C2A-67549F77A49F}"/>
                </a:ext>
              </a:extLst>
            </p:cNvPr>
            <p:cNvSpPr txBox="1">
              <a:spLocks noChangeArrowheads="1"/>
            </p:cNvSpPr>
            <p:nvPr/>
          </p:nvSpPr>
          <p:spPr bwMode="auto">
            <a:xfrm>
              <a:off x="4512" y="2064"/>
              <a:ext cx="86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Tahoma" charset="0"/>
                  <a:ea typeface="ＭＳ Ｐゴシック" charset="0"/>
                </a:defRPr>
              </a:lvl1pPr>
              <a:lvl2pPr marL="742950" indent="-285750" eaLnBrk="0" hangingPunct="0">
                <a:defRPr>
                  <a:solidFill>
                    <a:schemeClr val="tx1"/>
                  </a:solidFill>
                  <a:latin typeface="Tahoma" charset="0"/>
                  <a:ea typeface="ＭＳ Ｐゴシック" charset="0"/>
                </a:defRPr>
              </a:lvl2pPr>
              <a:lvl3pPr marL="1143000" indent="-228600" eaLnBrk="0" hangingPunct="0">
                <a:defRPr>
                  <a:solidFill>
                    <a:schemeClr val="tx1"/>
                  </a:solidFill>
                  <a:latin typeface="Tahoma" charset="0"/>
                  <a:ea typeface="ＭＳ Ｐゴシック" charset="0"/>
                </a:defRPr>
              </a:lvl3pPr>
              <a:lvl4pPr marL="1600200" indent="-228600" eaLnBrk="0" hangingPunct="0">
                <a:defRPr>
                  <a:solidFill>
                    <a:schemeClr val="tx1"/>
                  </a:solidFill>
                  <a:latin typeface="Tahoma" charset="0"/>
                  <a:ea typeface="ＭＳ Ｐゴシック" charset="0"/>
                </a:defRPr>
              </a:lvl4pPr>
              <a:lvl5pPr marL="2057400" indent="-228600" eaLnBrk="0" hangingPunct="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algn="ctr">
                <a:spcBef>
                  <a:spcPct val="50000"/>
                </a:spcBef>
              </a:pPr>
              <a:r>
                <a:rPr lang="en-US" altLang="zh-CN" b="1">
                  <a:latin typeface="+mj-lt"/>
                  <a:ea typeface="宋体" charset="0"/>
                  <a:cs typeface="宋体" charset="0"/>
                </a:rPr>
                <a:t>Test Record</a:t>
              </a:r>
            </a:p>
          </p:txBody>
        </p:sp>
      </p:grpSp>
      <p:grpSp>
        <p:nvGrpSpPr>
          <p:cNvPr id="20" name="Group 14">
            <a:extLst>
              <a:ext uri="{FF2B5EF4-FFF2-40B4-BE49-F238E27FC236}">
                <a16:creationId xmlns:a16="http://schemas.microsoft.com/office/drawing/2014/main" id="{65E8666C-5949-6EB0-2B8D-F7DFDAD61A72}"/>
              </a:ext>
            </a:extLst>
          </p:cNvPr>
          <p:cNvGrpSpPr>
            <a:grpSpLocks/>
          </p:cNvGrpSpPr>
          <p:nvPr/>
        </p:nvGrpSpPr>
        <p:grpSpPr bwMode="auto">
          <a:xfrm>
            <a:off x="2796110" y="2032093"/>
            <a:ext cx="4572000" cy="2286000"/>
            <a:chOff x="1680" y="1920"/>
            <a:chExt cx="2880" cy="1440"/>
          </a:xfrm>
        </p:grpSpPr>
        <p:sp>
          <p:nvSpPr>
            <p:cNvPr id="21" name="Text Box 15">
              <a:extLst>
                <a:ext uri="{FF2B5EF4-FFF2-40B4-BE49-F238E27FC236}">
                  <a16:creationId xmlns:a16="http://schemas.microsoft.com/office/drawing/2014/main" id="{18A87DA7-1E4B-20CD-597A-2C3CB5A3DC64}"/>
                </a:ext>
              </a:extLst>
            </p:cNvPr>
            <p:cNvSpPr txBox="1">
              <a:spLocks noChangeArrowheads="1"/>
            </p:cNvSpPr>
            <p:nvPr/>
          </p:nvSpPr>
          <p:spPr bwMode="auto">
            <a:xfrm>
              <a:off x="3312" y="1920"/>
              <a:ext cx="864"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Tahoma" charset="0"/>
                  <a:ea typeface="ＭＳ Ｐゴシック" charset="0"/>
                </a:defRPr>
              </a:lvl1pPr>
              <a:lvl2pPr marL="742950" indent="-285750" eaLnBrk="0" hangingPunct="0">
                <a:defRPr>
                  <a:solidFill>
                    <a:schemeClr val="tx1"/>
                  </a:solidFill>
                  <a:latin typeface="Tahoma" charset="0"/>
                  <a:ea typeface="ＭＳ Ｐゴシック" charset="0"/>
                </a:defRPr>
              </a:lvl2pPr>
              <a:lvl3pPr marL="1143000" indent="-228600" eaLnBrk="0" hangingPunct="0">
                <a:defRPr>
                  <a:solidFill>
                    <a:schemeClr val="tx1"/>
                  </a:solidFill>
                  <a:latin typeface="Tahoma" charset="0"/>
                  <a:ea typeface="ＭＳ Ｐゴシック" charset="0"/>
                </a:defRPr>
              </a:lvl3pPr>
              <a:lvl4pPr marL="1600200" indent="-228600" eaLnBrk="0" hangingPunct="0">
                <a:defRPr>
                  <a:solidFill>
                    <a:schemeClr val="tx1"/>
                  </a:solidFill>
                  <a:latin typeface="Tahoma" charset="0"/>
                  <a:ea typeface="ＭＳ Ｐゴシック" charset="0"/>
                </a:defRPr>
              </a:lvl4pPr>
              <a:lvl5pPr marL="2057400" indent="-228600" eaLnBrk="0" hangingPunct="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a:spcBef>
                  <a:spcPct val="50000"/>
                </a:spcBef>
              </a:pPr>
              <a:r>
                <a:rPr lang="en-US" altLang="zh-CN" b="1" dirty="0">
                  <a:latin typeface="+mj-lt"/>
                  <a:ea typeface="宋体" charset="0"/>
                  <a:cs typeface="宋体" charset="0"/>
                </a:rPr>
                <a:t>Compute Distance</a:t>
              </a:r>
            </a:p>
          </p:txBody>
        </p:sp>
        <p:grpSp>
          <p:nvGrpSpPr>
            <p:cNvPr id="22" name="Group 16">
              <a:extLst>
                <a:ext uri="{FF2B5EF4-FFF2-40B4-BE49-F238E27FC236}">
                  <a16:creationId xmlns:a16="http://schemas.microsoft.com/office/drawing/2014/main" id="{50745594-A526-FB20-040D-E06FA03CC897}"/>
                </a:ext>
              </a:extLst>
            </p:cNvPr>
            <p:cNvGrpSpPr>
              <a:grpSpLocks/>
            </p:cNvGrpSpPr>
            <p:nvPr/>
          </p:nvGrpSpPr>
          <p:grpSpPr bwMode="auto">
            <a:xfrm>
              <a:off x="1680" y="2256"/>
              <a:ext cx="2880" cy="1104"/>
              <a:chOff x="1680" y="2256"/>
              <a:chExt cx="2880" cy="1104"/>
            </a:xfrm>
          </p:grpSpPr>
          <p:sp>
            <p:nvSpPr>
              <p:cNvPr id="23" name="Line 17">
                <a:extLst>
                  <a:ext uri="{FF2B5EF4-FFF2-40B4-BE49-F238E27FC236}">
                    <a16:creationId xmlns:a16="http://schemas.microsoft.com/office/drawing/2014/main" id="{89AA9383-6454-446A-0D2F-722F6B75D070}"/>
                  </a:ext>
                </a:extLst>
              </p:cNvPr>
              <p:cNvSpPr>
                <a:spLocks noChangeShapeType="1"/>
              </p:cNvSpPr>
              <p:nvPr/>
            </p:nvSpPr>
            <p:spPr bwMode="auto">
              <a:xfrm>
                <a:off x="2832" y="2256"/>
                <a:ext cx="1680" cy="576"/>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mj-lt"/>
                </a:endParaRPr>
              </a:p>
            </p:txBody>
          </p:sp>
          <p:sp>
            <p:nvSpPr>
              <p:cNvPr id="24" name="Line 18">
                <a:extLst>
                  <a:ext uri="{FF2B5EF4-FFF2-40B4-BE49-F238E27FC236}">
                    <a16:creationId xmlns:a16="http://schemas.microsoft.com/office/drawing/2014/main" id="{4FEE4FA6-AEC0-9625-38DD-78E0A7048F4A}"/>
                  </a:ext>
                </a:extLst>
              </p:cNvPr>
              <p:cNvSpPr>
                <a:spLocks noChangeShapeType="1"/>
              </p:cNvSpPr>
              <p:nvPr/>
            </p:nvSpPr>
            <p:spPr bwMode="auto">
              <a:xfrm>
                <a:off x="2544" y="2880"/>
                <a:ext cx="2016" cy="48"/>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mj-lt"/>
                </a:endParaRPr>
              </a:p>
            </p:txBody>
          </p:sp>
          <p:sp>
            <p:nvSpPr>
              <p:cNvPr id="25" name="Line 19">
                <a:extLst>
                  <a:ext uri="{FF2B5EF4-FFF2-40B4-BE49-F238E27FC236}">
                    <a16:creationId xmlns:a16="http://schemas.microsoft.com/office/drawing/2014/main" id="{02F36914-EC71-C96F-CC06-3B84F362C561}"/>
                  </a:ext>
                </a:extLst>
              </p:cNvPr>
              <p:cNvSpPr>
                <a:spLocks noChangeShapeType="1"/>
              </p:cNvSpPr>
              <p:nvPr/>
            </p:nvSpPr>
            <p:spPr bwMode="auto">
              <a:xfrm flipV="1">
                <a:off x="2928" y="3072"/>
                <a:ext cx="1584" cy="288"/>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mj-lt"/>
                </a:endParaRPr>
              </a:p>
            </p:txBody>
          </p:sp>
          <p:sp>
            <p:nvSpPr>
              <p:cNvPr id="26" name="Line 20">
                <a:extLst>
                  <a:ext uri="{FF2B5EF4-FFF2-40B4-BE49-F238E27FC236}">
                    <a16:creationId xmlns:a16="http://schemas.microsoft.com/office/drawing/2014/main" id="{F66B9AED-2AB8-45A4-C65A-510EA759EF67}"/>
                  </a:ext>
                </a:extLst>
              </p:cNvPr>
              <p:cNvSpPr>
                <a:spLocks noChangeShapeType="1"/>
              </p:cNvSpPr>
              <p:nvPr/>
            </p:nvSpPr>
            <p:spPr bwMode="auto">
              <a:xfrm flipV="1">
                <a:off x="1680" y="3024"/>
                <a:ext cx="2832" cy="192"/>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mj-lt"/>
                </a:endParaRPr>
              </a:p>
            </p:txBody>
          </p:sp>
          <p:sp>
            <p:nvSpPr>
              <p:cNvPr id="27" name="Line 21">
                <a:extLst>
                  <a:ext uri="{FF2B5EF4-FFF2-40B4-BE49-F238E27FC236}">
                    <a16:creationId xmlns:a16="http://schemas.microsoft.com/office/drawing/2014/main" id="{A0E7ABDE-428A-2BF8-0E75-930E3E2D3802}"/>
                  </a:ext>
                </a:extLst>
              </p:cNvPr>
              <p:cNvSpPr>
                <a:spLocks noChangeShapeType="1"/>
              </p:cNvSpPr>
              <p:nvPr/>
            </p:nvSpPr>
            <p:spPr bwMode="auto">
              <a:xfrm>
                <a:off x="1920" y="2352"/>
                <a:ext cx="2544" cy="528"/>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mj-lt"/>
                </a:endParaRPr>
              </a:p>
            </p:txBody>
          </p:sp>
        </p:grpSp>
      </p:grpSp>
      <p:grpSp>
        <p:nvGrpSpPr>
          <p:cNvPr id="28" name="Group 22">
            <a:extLst>
              <a:ext uri="{FF2B5EF4-FFF2-40B4-BE49-F238E27FC236}">
                <a16:creationId xmlns:a16="http://schemas.microsoft.com/office/drawing/2014/main" id="{5275A8EF-95F2-CBDE-2BDA-5BFFD3754773}"/>
              </a:ext>
            </a:extLst>
          </p:cNvPr>
          <p:cNvGrpSpPr>
            <a:grpSpLocks/>
          </p:cNvGrpSpPr>
          <p:nvPr/>
        </p:nvGrpSpPr>
        <p:grpSpPr bwMode="auto">
          <a:xfrm>
            <a:off x="4550830" y="3565985"/>
            <a:ext cx="2884256" cy="1209675"/>
            <a:chOff x="2544" y="2880"/>
            <a:chExt cx="2112" cy="762"/>
          </a:xfrm>
        </p:grpSpPr>
        <p:sp>
          <p:nvSpPr>
            <p:cNvPr id="29" name="Text Box 23">
              <a:extLst>
                <a:ext uri="{FF2B5EF4-FFF2-40B4-BE49-F238E27FC236}">
                  <a16:creationId xmlns:a16="http://schemas.microsoft.com/office/drawing/2014/main" id="{1F17A11B-88A9-7CAF-042C-33BFFF57DDAF}"/>
                </a:ext>
              </a:extLst>
            </p:cNvPr>
            <p:cNvSpPr txBox="1">
              <a:spLocks noChangeArrowheads="1"/>
            </p:cNvSpPr>
            <p:nvPr/>
          </p:nvSpPr>
          <p:spPr bwMode="auto">
            <a:xfrm>
              <a:off x="3264" y="3312"/>
              <a:ext cx="1392"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a:solidFill>
                    <a:schemeClr val="tx1"/>
                  </a:solidFill>
                  <a:latin typeface="Tahoma" charset="0"/>
                  <a:ea typeface="ＭＳ Ｐゴシック" charset="0"/>
                </a:defRPr>
              </a:lvl1pPr>
              <a:lvl2pPr marL="742950" indent="-285750" eaLnBrk="0" hangingPunct="0">
                <a:defRPr>
                  <a:solidFill>
                    <a:schemeClr val="tx1"/>
                  </a:solidFill>
                  <a:latin typeface="Tahoma" charset="0"/>
                  <a:ea typeface="ＭＳ Ｐゴシック" charset="0"/>
                </a:defRPr>
              </a:lvl2pPr>
              <a:lvl3pPr marL="1143000" indent="-228600" eaLnBrk="0" hangingPunct="0">
                <a:defRPr>
                  <a:solidFill>
                    <a:schemeClr val="tx1"/>
                  </a:solidFill>
                  <a:latin typeface="Tahoma" charset="0"/>
                  <a:ea typeface="ＭＳ Ｐゴシック" charset="0"/>
                </a:defRPr>
              </a:lvl3pPr>
              <a:lvl4pPr marL="1600200" indent="-228600" eaLnBrk="0" hangingPunct="0">
                <a:defRPr>
                  <a:solidFill>
                    <a:schemeClr val="tx1"/>
                  </a:solidFill>
                  <a:latin typeface="Tahoma" charset="0"/>
                  <a:ea typeface="ＭＳ Ｐゴシック" charset="0"/>
                </a:defRPr>
              </a:lvl4pPr>
              <a:lvl5pPr marL="2057400" indent="-228600" eaLnBrk="0" hangingPunct="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a:spcBef>
                  <a:spcPct val="50000"/>
                </a:spcBef>
              </a:pPr>
              <a:r>
                <a:rPr lang="en-US" altLang="zh-CN" b="1">
                  <a:latin typeface="+mj-lt"/>
                  <a:ea typeface="宋体" charset="0"/>
                  <a:cs typeface="宋体" charset="0"/>
                </a:rPr>
                <a:t>Choose k of the “nearest” records</a:t>
              </a:r>
            </a:p>
          </p:txBody>
        </p:sp>
        <p:grpSp>
          <p:nvGrpSpPr>
            <p:cNvPr id="30" name="Group 24">
              <a:extLst>
                <a:ext uri="{FF2B5EF4-FFF2-40B4-BE49-F238E27FC236}">
                  <a16:creationId xmlns:a16="http://schemas.microsoft.com/office/drawing/2014/main" id="{EB899F13-1940-97AB-F094-530654B02535}"/>
                </a:ext>
              </a:extLst>
            </p:cNvPr>
            <p:cNvGrpSpPr>
              <a:grpSpLocks/>
            </p:cNvGrpSpPr>
            <p:nvPr/>
          </p:nvGrpSpPr>
          <p:grpSpPr bwMode="auto">
            <a:xfrm>
              <a:off x="2544" y="2880"/>
              <a:ext cx="2016" cy="480"/>
              <a:chOff x="2544" y="2880"/>
              <a:chExt cx="2016" cy="480"/>
            </a:xfrm>
          </p:grpSpPr>
          <p:sp>
            <p:nvSpPr>
              <p:cNvPr id="31" name="Line 25">
                <a:extLst>
                  <a:ext uri="{FF2B5EF4-FFF2-40B4-BE49-F238E27FC236}">
                    <a16:creationId xmlns:a16="http://schemas.microsoft.com/office/drawing/2014/main" id="{AD5E5B4B-D08E-832A-7F7B-5CE26DCB0303}"/>
                  </a:ext>
                </a:extLst>
              </p:cNvPr>
              <p:cNvSpPr>
                <a:spLocks noChangeShapeType="1"/>
              </p:cNvSpPr>
              <p:nvPr/>
            </p:nvSpPr>
            <p:spPr bwMode="auto">
              <a:xfrm>
                <a:off x="2544" y="2880"/>
                <a:ext cx="2016" cy="48"/>
              </a:xfrm>
              <a:prstGeom prst="line">
                <a:avLst/>
              </a:prstGeom>
              <a:noFill/>
              <a:ln w="44450">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mj-lt"/>
                </a:endParaRPr>
              </a:p>
            </p:txBody>
          </p:sp>
          <p:sp>
            <p:nvSpPr>
              <p:cNvPr id="32" name="Line 26">
                <a:extLst>
                  <a:ext uri="{FF2B5EF4-FFF2-40B4-BE49-F238E27FC236}">
                    <a16:creationId xmlns:a16="http://schemas.microsoft.com/office/drawing/2014/main" id="{B42C2C20-C840-CB45-C203-F8D010459624}"/>
                  </a:ext>
                </a:extLst>
              </p:cNvPr>
              <p:cNvSpPr>
                <a:spLocks noChangeShapeType="1"/>
              </p:cNvSpPr>
              <p:nvPr/>
            </p:nvSpPr>
            <p:spPr bwMode="auto">
              <a:xfrm flipV="1">
                <a:off x="2928" y="3072"/>
                <a:ext cx="1584" cy="288"/>
              </a:xfrm>
              <a:prstGeom prst="line">
                <a:avLst/>
              </a:prstGeom>
              <a:noFill/>
              <a:ln w="44450">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mj-lt"/>
                </a:endParaRPr>
              </a:p>
            </p:txBody>
          </p:sp>
        </p:grpSp>
      </p:grpSp>
    </p:spTree>
    <p:extLst>
      <p:ext uri="{BB962C8B-B14F-4D97-AF65-F5344CB8AC3E}">
        <p14:creationId xmlns:p14="http://schemas.microsoft.com/office/powerpoint/2010/main" val="74786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7ADA6E4-1692-7672-6722-BE6BE28EFBCC}"/>
              </a:ext>
            </a:extLst>
          </p:cNvPr>
          <p:cNvGrpSpPr/>
          <p:nvPr/>
        </p:nvGrpSpPr>
        <p:grpSpPr>
          <a:xfrm>
            <a:off x="876312" y="3379847"/>
            <a:ext cx="3058561" cy="1601284"/>
            <a:chOff x="1291829" y="3399235"/>
            <a:chExt cx="3442097" cy="1781487"/>
          </a:xfrm>
        </p:grpSpPr>
        <p:sp>
          <p:nvSpPr>
            <p:cNvPr id="4" name="Rectangle 3">
              <a:extLst>
                <a:ext uri="{FF2B5EF4-FFF2-40B4-BE49-F238E27FC236}">
                  <a16:creationId xmlns:a16="http://schemas.microsoft.com/office/drawing/2014/main" id="{8867DE67-7145-D53A-5AB5-38D81C9402E8}"/>
                </a:ext>
              </a:extLst>
            </p:cNvPr>
            <p:cNvSpPr>
              <a:spLocks noChangeArrowheads="1"/>
            </p:cNvSpPr>
            <p:nvPr/>
          </p:nvSpPr>
          <p:spPr bwMode="auto">
            <a:xfrm>
              <a:off x="1451373" y="3436144"/>
              <a:ext cx="3282553" cy="170735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
          <p:nvSpPr>
            <p:cNvPr id="5" name="Text Box 4">
              <a:extLst>
                <a:ext uri="{FF2B5EF4-FFF2-40B4-BE49-F238E27FC236}">
                  <a16:creationId xmlns:a16="http://schemas.microsoft.com/office/drawing/2014/main" id="{24440EE8-AA67-3F23-4DD2-643B71B67F7C}"/>
                </a:ext>
              </a:extLst>
            </p:cNvPr>
            <p:cNvSpPr txBox="1">
              <a:spLocks noChangeArrowheads="1"/>
            </p:cNvSpPr>
            <p:nvPr/>
          </p:nvSpPr>
          <p:spPr bwMode="auto">
            <a:xfrm>
              <a:off x="4124325" y="4368403"/>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a:t>
              </a:r>
            </a:p>
          </p:txBody>
        </p:sp>
        <p:sp>
          <p:nvSpPr>
            <p:cNvPr id="6" name="Text Box 5">
              <a:extLst>
                <a:ext uri="{FF2B5EF4-FFF2-40B4-BE49-F238E27FC236}">
                  <a16:creationId xmlns:a16="http://schemas.microsoft.com/office/drawing/2014/main" id="{438160E9-473E-53DC-633B-E127D4B050C6}"/>
                </a:ext>
              </a:extLst>
            </p:cNvPr>
            <p:cNvSpPr txBox="1">
              <a:spLocks noChangeArrowheads="1"/>
            </p:cNvSpPr>
            <p:nvPr/>
          </p:nvSpPr>
          <p:spPr bwMode="auto">
            <a:xfrm>
              <a:off x="4124325" y="4155281"/>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2</a:t>
              </a:r>
            </a:p>
          </p:txBody>
        </p:sp>
        <p:sp>
          <p:nvSpPr>
            <p:cNvPr id="7" name="Text Box 6">
              <a:extLst>
                <a:ext uri="{FF2B5EF4-FFF2-40B4-BE49-F238E27FC236}">
                  <a16:creationId xmlns:a16="http://schemas.microsoft.com/office/drawing/2014/main" id="{8326FFA0-B80D-ACC3-A044-4C399874CABE}"/>
                </a:ext>
              </a:extLst>
            </p:cNvPr>
            <p:cNvSpPr txBox="1">
              <a:spLocks noChangeArrowheads="1"/>
            </p:cNvSpPr>
            <p:nvPr/>
          </p:nvSpPr>
          <p:spPr bwMode="auto">
            <a:xfrm>
              <a:off x="4121944" y="3399235"/>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a:t>
              </a:r>
            </a:p>
          </p:txBody>
        </p:sp>
        <p:sp>
          <p:nvSpPr>
            <p:cNvPr id="8" name="Text Box 7">
              <a:extLst>
                <a:ext uri="{FF2B5EF4-FFF2-40B4-BE49-F238E27FC236}">
                  <a16:creationId xmlns:a16="http://schemas.microsoft.com/office/drawing/2014/main" id="{BAFDDC71-A7B8-8D95-D47D-4CF55348DCA1}"/>
                </a:ext>
              </a:extLst>
            </p:cNvPr>
            <p:cNvSpPr txBox="1">
              <a:spLocks noChangeArrowheads="1"/>
            </p:cNvSpPr>
            <p:nvPr/>
          </p:nvSpPr>
          <p:spPr bwMode="auto">
            <a:xfrm>
              <a:off x="4121944" y="3614737"/>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a:t>
              </a:r>
            </a:p>
          </p:txBody>
        </p:sp>
        <p:sp>
          <p:nvSpPr>
            <p:cNvPr id="9" name="Line 8">
              <a:extLst>
                <a:ext uri="{FF2B5EF4-FFF2-40B4-BE49-F238E27FC236}">
                  <a16:creationId xmlns:a16="http://schemas.microsoft.com/office/drawing/2014/main" id="{B748458A-646E-5B1E-CF10-244682051246}"/>
                </a:ext>
              </a:extLst>
            </p:cNvPr>
            <p:cNvSpPr>
              <a:spLocks noChangeShapeType="1"/>
            </p:cNvSpPr>
            <p:nvPr/>
          </p:nvSpPr>
          <p:spPr bwMode="auto">
            <a:xfrm>
              <a:off x="1640682" y="4750594"/>
              <a:ext cx="24836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0" name="Line 9">
              <a:extLst>
                <a:ext uri="{FF2B5EF4-FFF2-40B4-BE49-F238E27FC236}">
                  <a16:creationId xmlns:a16="http://schemas.microsoft.com/office/drawing/2014/main" id="{7B3B96C3-BEF0-0EF1-E331-45C66E699986}"/>
                </a:ext>
              </a:extLst>
            </p:cNvPr>
            <p:cNvSpPr>
              <a:spLocks noChangeShapeType="1"/>
            </p:cNvSpPr>
            <p:nvPr/>
          </p:nvSpPr>
          <p:spPr bwMode="auto">
            <a:xfrm flipV="1">
              <a:off x="3261123" y="4535091"/>
              <a:ext cx="86320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1" name="Line 10">
              <a:extLst>
                <a:ext uri="{FF2B5EF4-FFF2-40B4-BE49-F238E27FC236}">
                  <a16:creationId xmlns:a16="http://schemas.microsoft.com/office/drawing/2014/main" id="{483FE76F-0C64-90CE-63FF-D56AC88A3197}"/>
                </a:ext>
              </a:extLst>
            </p:cNvPr>
            <p:cNvSpPr>
              <a:spLocks noChangeShapeType="1"/>
            </p:cNvSpPr>
            <p:nvPr/>
          </p:nvSpPr>
          <p:spPr bwMode="auto">
            <a:xfrm flipV="1">
              <a:off x="3267075" y="4288631"/>
              <a:ext cx="86320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2" name="Line 11">
              <a:extLst>
                <a:ext uri="{FF2B5EF4-FFF2-40B4-BE49-F238E27FC236}">
                  <a16:creationId xmlns:a16="http://schemas.microsoft.com/office/drawing/2014/main" id="{C812E797-EC0A-5804-46EF-5EDA6DA8DE5E}"/>
                </a:ext>
              </a:extLst>
            </p:cNvPr>
            <p:cNvSpPr>
              <a:spLocks noChangeShapeType="1"/>
            </p:cNvSpPr>
            <p:nvPr/>
          </p:nvSpPr>
          <p:spPr bwMode="auto">
            <a:xfrm>
              <a:off x="3261122" y="4264819"/>
              <a:ext cx="0" cy="2702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3" name="Line 12">
              <a:extLst>
                <a:ext uri="{FF2B5EF4-FFF2-40B4-BE49-F238E27FC236}">
                  <a16:creationId xmlns:a16="http://schemas.microsoft.com/office/drawing/2014/main" id="{DEEDBD21-AEC4-21B9-23B1-C63B41FE505B}"/>
                </a:ext>
              </a:extLst>
            </p:cNvPr>
            <p:cNvSpPr>
              <a:spLocks noChangeShapeType="1"/>
            </p:cNvSpPr>
            <p:nvPr/>
          </p:nvSpPr>
          <p:spPr bwMode="auto">
            <a:xfrm flipV="1">
              <a:off x="2844403" y="3792141"/>
              <a:ext cx="124182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4" name="Line 13">
              <a:extLst>
                <a:ext uri="{FF2B5EF4-FFF2-40B4-BE49-F238E27FC236}">
                  <a16:creationId xmlns:a16="http://schemas.microsoft.com/office/drawing/2014/main" id="{2DB8058B-4A52-076C-1BCF-6BBA019D1BB2}"/>
                </a:ext>
              </a:extLst>
            </p:cNvPr>
            <p:cNvSpPr>
              <a:spLocks noChangeShapeType="1"/>
            </p:cNvSpPr>
            <p:nvPr/>
          </p:nvSpPr>
          <p:spPr bwMode="auto">
            <a:xfrm flipV="1">
              <a:off x="2844403" y="3514725"/>
              <a:ext cx="124182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5" name="Line 14">
              <a:extLst>
                <a:ext uri="{FF2B5EF4-FFF2-40B4-BE49-F238E27FC236}">
                  <a16:creationId xmlns:a16="http://schemas.microsoft.com/office/drawing/2014/main" id="{8F3F8C97-828D-68B1-FBDB-B1C46DE0ECDE}"/>
                </a:ext>
              </a:extLst>
            </p:cNvPr>
            <p:cNvSpPr>
              <a:spLocks noChangeShapeType="1"/>
            </p:cNvSpPr>
            <p:nvPr/>
          </p:nvSpPr>
          <p:spPr bwMode="auto">
            <a:xfrm>
              <a:off x="2844404" y="3501628"/>
              <a:ext cx="0" cy="2702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6" name="Line 15">
              <a:extLst>
                <a:ext uri="{FF2B5EF4-FFF2-40B4-BE49-F238E27FC236}">
                  <a16:creationId xmlns:a16="http://schemas.microsoft.com/office/drawing/2014/main" id="{C00A8FFB-5CCD-59D1-A93C-D42EB25E45C1}"/>
                </a:ext>
              </a:extLst>
            </p:cNvPr>
            <p:cNvSpPr>
              <a:spLocks noChangeShapeType="1"/>
            </p:cNvSpPr>
            <p:nvPr/>
          </p:nvSpPr>
          <p:spPr bwMode="auto">
            <a:xfrm>
              <a:off x="4124325"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7" name="Line 16">
              <a:extLst>
                <a:ext uri="{FF2B5EF4-FFF2-40B4-BE49-F238E27FC236}">
                  <a16:creationId xmlns:a16="http://schemas.microsoft.com/office/drawing/2014/main" id="{AFC5036D-D2A0-D81C-9A75-24814C03C14A}"/>
                </a:ext>
              </a:extLst>
            </p:cNvPr>
            <p:cNvSpPr>
              <a:spLocks noChangeShapeType="1"/>
            </p:cNvSpPr>
            <p:nvPr/>
          </p:nvSpPr>
          <p:spPr bwMode="auto">
            <a:xfrm>
              <a:off x="3261122"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8" name="Line 17">
              <a:extLst>
                <a:ext uri="{FF2B5EF4-FFF2-40B4-BE49-F238E27FC236}">
                  <a16:creationId xmlns:a16="http://schemas.microsoft.com/office/drawing/2014/main" id="{AF89921A-D086-15BE-A5EF-F562C859D9A1}"/>
                </a:ext>
              </a:extLst>
            </p:cNvPr>
            <p:cNvSpPr>
              <a:spLocks noChangeShapeType="1"/>
            </p:cNvSpPr>
            <p:nvPr/>
          </p:nvSpPr>
          <p:spPr bwMode="auto">
            <a:xfrm>
              <a:off x="3693319"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19" name="Line 18">
              <a:extLst>
                <a:ext uri="{FF2B5EF4-FFF2-40B4-BE49-F238E27FC236}">
                  <a16:creationId xmlns:a16="http://schemas.microsoft.com/office/drawing/2014/main" id="{FCC83343-6B26-BCBE-D937-64B672F251DF}"/>
                </a:ext>
              </a:extLst>
            </p:cNvPr>
            <p:cNvSpPr>
              <a:spLocks noChangeShapeType="1"/>
            </p:cNvSpPr>
            <p:nvPr/>
          </p:nvSpPr>
          <p:spPr bwMode="auto">
            <a:xfrm>
              <a:off x="2828925"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0" name="Line 19">
              <a:extLst>
                <a:ext uri="{FF2B5EF4-FFF2-40B4-BE49-F238E27FC236}">
                  <a16:creationId xmlns:a16="http://schemas.microsoft.com/office/drawing/2014/main" id="{A4676FF7-B154-2075-222B-D531F78A8CF8}"/>
                </a:ext>
              </a:extLst>
            </p:cNvPr>
            <p:cNvSpPr>
              <a:spLocks noChangeShapeType="1"/>
            </p:cNvSpPr>
            <p:nvPr/>
          </p:nvSpPr>
          <p:spPr bwMode="auto">
            <a:xfrm>
              <a:off x="2396729"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1" name="Line 20">
              <a:extLst>
                <a:ext uri="{FF2B5EF4-FFF2-40B4-BE49-F238E27FC236}">
                  <a16:creationId xmlns:a16="http://schemas.microsoft.com/office/drawing/2014/main" id="{E1F080B8-275B-71DD-7006-BC9FF3259B17}"/>
                </a:ext>
              </a:extLst>
            </p:cNvPr>
            <p:cNvSpPr>
              <a:spLocks noChangeShapeType="1"/>
            </p:cNvSpPr>
            <p:nvPr/>
          </p:nvSpPr>
          <p:spPr bwMode="auto">
            <a:xfrm>
              <a:off x="1964531" y="4697016"/>
              <a:ext cx="0" cy="5357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22" name="Text Box 21">
              <a:extLst>
                <a:ext uri="{FF2B5EF4-FFF2-40B4-BE49-F238E27FC236}">
                  <a16:creationId xmlns:a16="http://schemas.microsoft.com/office/drawing/2014/main" id="{49602A07-D80F-1A12-4BBA-07F518E41F7E}"/>
                </a:ext>
              </a:extLst>
            </p:cNvPr>
            <p:cNvSpPr txBox="1">
              <a:spLocks noChangeArrowheads="1"/>
            </p:cNvSpPr>
            <p:nvPr/>
          </p:nvSpPr>
          <p:spPr bwMode="auto">
            <a:xfrm>
              <a:off x="4000500" y="4745831"/>
              <a:ext cx="279244"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0</a:t>
              </a:r>
            </a:p>
          </p:txBody>
        </p:sp>
        <p:sp>
          <p:nvSpPr>
            <p:cNvPr id="23" name="Text Box 22">
              <a:extLst>
                <a:ext uri="{FF2B5EF4-FFF2-40B4-BE49-F238E27FC236}">
                  <a16:creationId xmlns:a16="http://schemas.microsoft.com/office/drawing/2014/main" id="{59594A45-B41E-48E2-6865-385DB43F03BD}"/>
                </a:ext>
              </a:extLst>
            </p:cNvPr>
            <p:cNvSpPr txBox="1">
              <a:spLocks noChangeArrowheads="1"/>
            </p:cNvSpPr>
            <p:nvPr/>
          </p:nvSpPr>
          <p:spPr bwMode="auto">
            <a:xfrm>
              <a:off x="3518297" y="4732735"/>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1.0</a:t>
              </a:r>
            </a:p>
          </p:txBody>
        </p:sp>
        <p:sp>
          <p:nvSpPr>
            <p:cNvPr id="24" name="Text Box 23">
              <a:extLst>
                <a:ext uri="{FF2B5EF4-FFF2-40B4-BE49-F238E27FC236}">
                  <a16:creationId xmlns:a16="http://schemas.microsoft.com/office/drawing/2014/main" id="{6267F1BB-7B0D-400A-B1D6-BE7B67D47C72}"/>
                </a:ext>
              </a:extLst>
            </p:cNvPr>
            <p:cNvSpPr txBox="1">
              <a:spLocks noChangeArrowheads="1"/>
            </p:cNvSpPr>
            <p:nvPr/>
          </p:nvSpPr>
          <p:spPr bwMode="auto">
            <a:xfrm>
              <a:off x="3068241" y="4732735"/>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2.0</a:t>
              </a:r>
            </a:p>
          </p:txBody>
        </p:sp>
        <p:sp>
          <p:nvSpPr>
            <p:cNvPr id="25" name="Text Box 24">
              <a:extLst>
                <a:ext uri="{FF2B5EF4-FFF2-40B4-BE49-F238E27FC236}">
                  <a16:creationId xmlns:a16="http://schemas.microsoft.com/office/drawing/2014/main" id="{8EE20F93-89A0-96B2-06B4-32E1F0217F89}"/>
                </a:ext>
              </a:extLst>
            </p:cNvPr>
            <p:cNvSpPr txBox="1">
              <a:spLocks noChangeArrowheads="1"/>
            </p:cNvSpPr>
            <p:nvPr/>
          </p:nvSpPr>
          <p:spPr bwMode="auto">
            <a:xfrm>
              <a:off x="2643188" y="4726781"/>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3.0</a:t>
              </a:r>
            </a:p>
          </p:txBody>
        </p:sp>
        <p:sp>
          <p:nvSpPr>
            <p:cNvPr id="26" name="Text Box 25">
              <a:extLst>
                <a:ext uri="{FF2B5EF4-FFF2-40B4-BE49-F238E27FC236}">
                  <a16:creationId xmlns:a16="http://schemas.microsoft.com/office/drawing/2014/main" id="{4E531202-B37A-F317-7A67-19AB304B9AC5}"/>
                </a:ext>
              </a:extLst>
            </p:cNvPr>
            <p:cNvSpPr txBox="1">
              <a:spLocks noChangeArrowheads="1"/>
            </p:cNvSpPr>
            <p:nvPr/>
          </p:nvSpPr>
          <p:spPr bwMode="auto">
            <a:xfrm>
              <a:off x="2233613" y="4738687"/>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4.0</a:t>
              </a:r>
            </a:p>
          </p:txBody>
        </p:sp>
        <p:sp>
          <p:nvSpPr>
            <p:cNvPr id="27" name="Text Box 26">
              <a:extLst>
                <a:ext uri="{FF2B5EF4-FFF2-40B4-BE49-F238E27FC236}">
                  <a16:creationId xmlns:a16="http://schemas.microsoft.com/office/drawing/2014/main" id="{0D486C5D-34AB-1591-61BB-3B6796E290FD}"/>
                </a:ext>
              </a:extLst>
            </p:cNvPr>
            <p:cNvSpPr txBox="1">
              <a:spLocks noChangeArrowheads="1"/>
            </p:cNvSpPr>
            <p:nvPr/>
          </p:nvSpPr>
          <p:spPr bwMode="auto">
            <a:xfrm>
              <a:off x="1760935" y="4743450"/>
              <a:ext cx="426720"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5.0</a:t>
              </a:r>
            </a:p>
          </p:txBody>
        </p:sp>
        <p:sp>
          <p:nvSpPr>
            <p:cNvPr id="28" name="Text Box 27">
              <a:extLst>
                <a:ext uri="{FF2B5EF4-FFF2-40B4-BE49-F238E27FC236}">
                  <a16:creationId xmlns:a16="http://schemas.microsoft.com/office/drawing/2014/main" id="{1CC95E81-9885-97A1-CCA5-5E1E0616E2C3}"/>
                </a:ext>
              </a:extLst>
            </p:cNvPr>
            <p:cNvSpPr txBox="1">
              <a:spLocks noChangeArrowheads="1"/>
            </p:cNvSpPr>
            <p:nvPr/>
          </p:nvSpPr>
          <p:spPr bwMode="auto">
            <a:xfrm>
              <a:off x="2686050" y="4926806"/>
              <a:ext cx="689612"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050"/>
                <a:t>Distance</a:t>
              </a:r>
            </a:p>
          </p:txBody>
        </p:sp>
        <p:grpSp>
          <p:nvGrpSpPr>
            <p:cNvPr id="29" name="Group 28">
              <a:extLst>
                <a:ext uri="{FF2B5EF4-FFF2-40B4-BE49-F238E27FC236}">
                  <a16:creationId xmlns:a16="http://schemas.microsoft.com/office/drawing/2014/main" id="{FEF0D3BB-4222-CCBC-FA80-3D8B37AD1828}"/>
                </a:ext>
              </a:extLst>
            </p:cNvPr>
            <p:cNvGrpSpPr>
              <a:grpSpLocks/>
            </p:cNvGrpSpPr>
            <p:nvPr/>
          </p:nvGrpSpPr>
          <p:grpSpPr bwMode="auto">
            <a:xfrm>
              <a:off x="2412207" y="3651646"/>
              <a:ext cx="1991916" cy="542924"/>
              <a:chOff x="1066" y="3067"/>
              <a:chExt cx="1673" cy="456"/>
            </a:xfrm>
          </p:grpSpPr>
          <p:sp>
            <p:nvSpPr>
              <p:cNvPr id="30" name="Text Box 29">
                <a:extLst>
                  <a:ext uri="{FF2B5EF4-FFF2-40B4-BE49-F238E27FC236}">
                    <a16:creationId xmlns:a16="http://schemas.microsoft.com/office/drawing/2014/main" id="{A4EDB5EB-DF05-050D-59E4-8F8612731AE7}"/>
                  </a:ext>
                </a:extLst>
              </p:cNvPr>
              <p:cNvSpPr txBox="1">
                <a:spLocks noChangeArrowheads="1"/>
              </p:cNvSpPr>
              <p:nvPr/>
            </p:nvSpPr>
            <p:spPr bwMode="auto">
              <a:xfrm>
                <a:off x="2504" y="3271"/>
                <a:ext cx="2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a:t>
                </a:r>
              </a:p>
            </p:txBody>
          </p:sp>
          <p:sp>
            <p:nvSpPr>
              <p:cNvPr id="31" name="Line 30">
                <a:extLst>
                  <a:ext uri="{FF2B5EF4-FFF2-40B4-BE49-F238E27FC236}">
                    <a16:creationId xmlns:a16="http://schemas.microsoft.com/office/drawing/2014/main" id="{B11F0146-3C17-9256-BDDC-590933C8BD93}"/>
                  </a:ext>
                </a:extLst>
              </p:cNvPr>
              <p:cNvSpPr>
                <a:spLocks noChangeShapeType="1"/>
              </p:cNvSpPr>
              <p:nvPr/>
            </p:nvSpPr>
            <p:spPr bwMode="auto">
              <a:xfrm flipV="1">
                <a:off x="1066" y="3385"/>
                <a:ext cx="1421"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32" name="Line 31">
                <a:extLst>
                  <a:ext uri="{FF2B5EF4-FFF2-40B4-BE49-F238E27FC236}">
                    <a16:creationId xmlns:a16="http://schemas.microsoft.com/office/drawing/2014/main" id="{13401336-8580-4F2C-DEEA-CD71F667B494}"/>
                  </a:ext>
                </a:extLst>
              </p:cNvPr>
              <p:cNvSpPr>
                <a:spLocks noChangeShapeType="1"/>
              </p:cNvSpPr>
              <p:nvPr/>
            </p:nvSpPr>
            <p:spPr bwMode="auto">
              <a:xfrm>
                <a:off x="1066" y="3077"/>
                <a:ext cx="0" cy="30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33" name="Line 32">
                <a:extLst>
                  <a:ext uri="{FF2B5EF4-FFF2-40B4-BE49-F238E27FC236}">
                    <a16:creationId xmlns:a16="http://schemas.microsoft.com/office/drawing/2014/main" id="{4858AA53-7E6D-B8F0-49C5-A5AFC0CA4380}"/>
                  </a:ext>
                </a:extLst>
              </p:cNvPr>
              <p:cNvSpPr>
                <a:spLocks noChangeShapeType="1"/>
              </p:cNvSpPr>
              <p:nvPr/>
            </p:nvSpPr>
            <p:spPr bwMode="auto">
              <a:xfrm flipV="1">
                <a:off x="1066" y="3067"/>
                <a:ext cx="3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grpSp>
        <p:grpSp>
          <p:nvGrpSpPr>
            <p:cNvPr id="34" name="Group 33">
              <a:extLst>
                <a:ext uri="{FF2B5EF4-FFF2-40B4-BE49-F238E27FC236}">
                  <a16:creationId xmlns:a16="http://schemas.microsoft.com/office/drawing/2014/main" id="{AA6A76E2-5690-69CE-D9A3-3B84944C5D98}"/>
                </a:ext>
              </a:extLst>
            </p:cNvPr>
            <p:cNvGrpSpPr>
              <a:grpSpLocks/>
            </p:cNvGrpSpPr>
            <p:nvPr/>
          </p:nvGrpSpPr>
          <p:grpSpPr bwMode="auto">
            <a:xfrm>
              <a:off x="1763316" y="3861197"/>
              <a:ext cx="1504950" cy="546497"/>
              <a:chOff x="521" y="3243"/>
              <a:chExt cx="1264" cy="459"/>
            </a:xfrm>
          </p:grpSpPr>
          <p:sp>
            <p:nvSpPr>
              <p:cNvPr id="35" name="Line 34">
                <a:extLst>
                  <a:ext uri="{FF2B5EF4-FFF2-40B4-BE49-F238E27FC236}">
                    <a16:creationId xmlns:a16="http://schemas.microsoft.com/office/drawing/2014/main" id="{63054FC5-6452-90B5-37F3-62D4152841DE}"/>
                  </a:ext>
                </a:extLst>
              </p:cNvPr>
              <p:cNvSpPr>
                <a:spLocks noChangeShapeType="1"/>
              </p:cNvSpPr>
              <p:nvPr/>
            </p:nvSpPr>
            <p:spPr bwMode="auto">
              <a:xfrm flipV="1">
                <a:off x="657" y="3702"/>
                <a:ext cx="1128"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36" name="Line 35">
                <a:extLst>
                  <a:ext uri="{FF2B5EF4-FFF2-40B4-BE49-F238E27FC236}">
                    <a16:creationId xmlns:a16="http://schemas.microsoft.com/office/drawing/2014/main" id="{348F9D43-AA27-6680-2D3E-098C22664FEA}"/>
                  </a:ext>
                </a:extLst>
              </p:cNvPr>
              <p:cNvSpPr>
                <a:spLocks noChangeShapeType="1"/>
              </p:cNvSpPr>
              <p:nvPr/>
            </p:nvSpPr>
            <p:spPr bwMode="auto">
              <a:xfrm flipV="1">
                <a:off x="657" y="3249"/>
                <a:ext cx="418"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37" name="Line 36">
                <a:extLst>
                  <a:ext uri="{FF2B5EF4-FFF2-40B4-BE49-F238E27FC236}">
                    <a16:creationId xmlns:a16="http://schemas.microsoft.com/office/drawing/2014/main" id="{3F87F428-A950-82B9-1CE7-6C37AC977E12}"/>
                  </a:ext>
                </a:extLst>
              </p:cNvPr>
              <p:cNvSpPr>
                <a:spLocks noChangeShapeType="1"/>
              </p:cNvSpPr>
              <p:nvPr/>
            </p:nvSpPr>
            <p:spPr bwMode="auto">
              <a:xfrm>
                <a:off x="657" y="3243"/>
                <a:ext cx="0" cy="45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sp>
            <p:nvSpPr>
              <p:cNvPr id="38" name="Line 37">
                <a:extLst>
                  <a:ext uri="{FF2B5EF4-FFF2-40B4-BE49-F238E27FC236}">
                    <a16:creationId xmlns:a16="http://schemas.microsoft.com/office/drawing/2014/main" id="{E2AAB683-B88C-03B5-0FEE-F4F2868F2C81}"/>
                  </a:ext>
                </a:extLst>
              </p:cNvPr>
              <p:cNvSpPr>
                <a:spLocks noChangeShapeType="1"/>
              </p:cNvSpPr>
              <p:nvPr/>
            </p:nvSpPr>
            <p:spPr bwMode="auto">
              <a:xfrm flipV="1">
                <a:off x="521" y="3475"/>
                <a:ext cx="14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050"/>
              </a:p>
            </p:txBody>
          </p:sp>
        </p:grpSp>
        <p:sp>
          <p:nvSpPr>
            <p:cNvPr id="39" name="Text Box 38">
              <a:extLst>
                <a:ext uri="{FF2B5EF4-FFF2-40B4-BE49-F238E27FC236}">
                  <a16:creationId xmlns:a16="http://schemas.microsoft.com/office/drawing/2014/main" id="{45276B73-34A1-C78F-2A4E-2C82FDFBC73F}"/>
                </a:ext>
              </a:extLst>
            </p:cNvPr>
            <p:cNvSpPr txBox="1">
              <a:spLocks noChangeArrowheads="1"/>
            </p:cNvSpPr>
            <p:nvPr/>
          </p:nvSpPr>
          <p:spPr bwMode="auto">
            <a:xfrm>
              <a:off x="1291829" y="3402806"/>
              <a:ext cx="1138453" cy="30008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Dendrogram</a:t>
              </a:r>
            </a:p>
          </p:txBody>
        </p:sp>
      </p:grpSp>
      <p:pic>
        <p:nvPicPr>
          <p:cNvPr id="2" name="Picture 1">
            <a:extLst>
              <a:ext uri="{FF2B5EF4-FFF2-40B4-BE49-F238E27FC236}">
                <a16:creationId xmlns:a16="http://schemas.microsoft.com/office/drawing/2014/main" id="{3CD918AA-AB16-11AB-5063-417BFFDF8593}"/>
              </a:ext>
            </a:extLst>
          </p:cNvPr>
          <p:cNvPicPr>
            <a:picLocks noChangeAspect="1"/>
          </p:cNvPicPr>
          <p:nvPr/>
        </p:nvPicPr>
        <p:blipFill>
          <a:blip r:embed="rId2"/>
          <a:stretch>
            <a:fillRect/>
          </a:stretch>
        </p:blipFill>
        <p:spPr>
          <a:xfrm>
            <a:off x="0" y="1"/>
            <a:ext cx="9144000" cy="1208489"/>
          </a:xfrm>
          <a:prstGeom prst="rect">
            <a:avLst/>
          </a:prstGeom>
        </p:spPr>
      </p:pic>
      <p:sp>
        <p:nvSpPr>
          <p:cNvPr id="27652" name="Rectangle 12"/>
          <p:cNvSpPr>
            <a:spLocks noGrp="1" noChangeArrowheads="1"/>
          </p:cNvSpPr>
          <p:nvPr>
            <p:ph type="title"/>
          </p:nvPr>
        </p:nvSpPr>
        <p:spPr>
          <a:xfrm>
            <a:off x="519113" y="120820"/>
            <a:ext cx="7886700" cy="994200"/>
          </a:xfrm>
        </p:spPr>
        <p:txBody>
          <a:bodyPr>
            <a:normAutofit/>
          </a:bodyPr>
          <a:lstStyle/>
          <a:p>
            <a:r>
              <a:rPr lang="en-US" b="1" dirty="0">
                <a:solidFill>
                  <a:schemeClr val="bg1"/>
                </a:solidFill>
                <a:latin typeface="+mj-lt"/>
              </a:rPr>
              <a:t>Hierarchical Agglomerative Clustering :</a:t>
            </a:r>
            <a:r>
              <a:rPr lang="en-US" altLang="zh-TW" b="1" dirty="0">
                <a:solidFill>
                  <a:schemeClr val="bg1"/>
                </a:solidFill>
                <a:latin typeface="+mj-lt"/>
                <a:ea typeface="新細明體" charset="0"/>
              </a:rPr>
              <a:t>Single Linkage</a:t>
            </a:r>
            <a:endParaRPr lang="en-US" b="1" dirty="0">
              <a:solidFill>
                <a:schemeClr val="bg1"/>
              </a:solidFill>
              <a:latin typeface="+mj-lt"/>
              <a:ea typeface="新細明體" charset="0"/>
            </a:endParaRPr>
          </a:p>
        </p:txBody>
      </p:sp>
      <p:sp>
        <p:nvSpPr>
          <p:cNvPr id="27651" name="Slide Number Placeholder 6"/>
          <p:cNvSpPr>
            <a:spLocks noGrp="1"/>
          </p:cNvSpPr>
          <p:nvPr>
            <p:ph type="sldNum" sz="quarter" idx="12"/>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kumimoji="1" sz="2400">
                <a:solidFill>
                  <a:schemeClr val="tx1"/>
                </a:solidFill>
                <a:latin typeface="Tahoma" charset="0"/>
                <a:ea typeface="新細明體" charset="0"/>
                <a:cs typeface="新細明體" charset="0"/>
              </a:defRPr>
            </a:lvl1pPr>
            <a:lvl2pPr>
              <a:defRPr kumimoji="1" sz="2100">
                <a:solidFill>
                  <a:schemeClr val="tx1"/>
                </a:solidFill>
                <a:latin typeface="Tahoma" charset="0"/>
                <a:ea typeface="新細明體" charset="0"/>
                <a:cs typeface="新細明體" charset="0"/>
              </a:defRPr>
            </a:lvl2pPr>
            <a:lvl3pPr>
              <a:defRPr kumimoji="1" sz="1800">
                <a:solidFill>
                  <a:schemeClr val="tx1"/>
                </a:solidFill>
                <a:latin typeface="Tahoma" charset="0"/>
                <a:ea typeface="新細明體" charset="0"/>
                <a:cs typeface="新細明體" charset="0"/>
              </a:defRPr>
            </a:lvl3pPr>
            <a:lvl4pPr>
              <a:defRPr kumimoji="1" sz="1500">
                <a:solidFill>
                  <a:schemeClr val="tx1"/>
                </a:solidFill>
                <a:latin typeface="Tahoma" charset="0"/>
                <a:ea typeface="新細明體" charset="0"/>
                <a:cs typeface="新細明體" charset="0"/>
              </a:defRPr>
            </a:lvl4pPr>
            <a:lvl5pPr>
              <a:defRPr kumimoji="1" sz="1500">
                <a:solidFill>
                  <a:schemeClr val="tx1"/>
                </a:solidFill>
                <a:latin typeface="Tahoma" charset="0"/>
                <a:ea typeface="新細明體" charset="0"/>
                <a:cs typeface="新細明體" charset="0"/>
              </a:defRPr>
            </a:lvl5pPr>
            <a:lvl6pPr eaLnBrk="0" hangingPunct="0">
              <a:buFont typeface="Wingdings" charset="0"/>
              <a:defRPr kumimoji="1" sz="1500">
                <a:solidFill>
                  <a:schemeClr val="tx1"/>
                </a:solidFill>
                <a:latin typeface="Tahoma" charset="0"/>
                <a:ea typeface="新細明體" charset="0"/>
                <a:cs typeface="新細明體" charset="0"/>
              </a:defRPr>
            </a:lvl6pPr>
            <a:lvl7pPr eaLnBrk="0" hangingPunct="0">
              <a:buFont typeface="Wingdings" charset="0"/>
              <a:defRPr kumimoji="1" sz="1500">
                <a:solidFill>
                  <a:schemeClr val="tx1"/>
                </a:solidFill>
                <a:latin typeface="Tahoma" charset="0"/>
                <a:ea typeface="新細明體" charset="0"/>
                <a:cs typeface="新細明體" charset="0"/>
              </a:defRPr>
            </a:lvl7pPr>
            <a:lvl8pPr eaLnBrk="0" hangingPunct="0">
              <a:buFont typeface="Wingdings" charset="0"/>
              <a:defRPr kumimoji="1" sz="1500">
                <a:solidFill>
                  <a:schemeClr val="tx1"/>
                </a:solidFill>
                <a:latin typeface="Tahoma" charset="0"/>
                <a:ea typeface="新細明體" charset="0"/>
                <a:cs typeface="新細明體" charset="0"/>
              </a:defRPr>
            </a:lvl8pPr>
            <a:lvl9pPr eaLnBrk="0" hangingPunct="0">
              <a:buFont typeface="Wingdings" charset="0"/>
              <a:defRPr kumimoji="1" sz="1500">
                <a:solidFill>
                  <a:schemeClr val="tx1"/>
                </a:solidFill>
                <a:latin typeface="Tahoma" charset="0"/>
                <a:ea typeface="新細明體" charset="0"/>
                <a:cs typeface="新細明體" charset="0"/>
              </a:defRPr>
            </a:lvl9pPr>
          </a:lstStyle>
          <a:p>
            <a:fld id="{D086A212-F9F8-914C-BCCE-06F473421427}" type="slidenum">
              <a:rPr kumimoji="0" lang="en-US" altLang="zh-TW" sz="1050"/>
              <a:pPr/>
              <a:t>40</a:t>
            </a:fld>
            <a:endParaRPr kumimoji="0" lang="en-US" altLang="zh-TW" sz="1050"/>
          </a:p>
        </p:txBody>
      </p:sp>
      <p:grpSp>
        <p:nvGrpSpPr>
          <p:cNvPr id="50" name="Group 53">
            <a:extLst>
              <a:ext uri="{FF2B5EF4-FFF2-40B4-BE49-F238E27FC236}">
                <a16:creationId xmlns:a16="http://schemas.microsoft.com/office/drawing/2014/main" id="{6DDC4034-E184-E663-EFBA-1514BA8625DF}"/>
              </a:ext>
            </a:extLst>
          </p:cNvPr>
          <p:cNvGrpSpPr>
            <a:grpSpLocks/>
          </p:cNvGrpSpPr>
          <p:nvPr/>
        </p:nvGrpSpPr>
        <p:grpSpPr bwMode="auto">
          <a:xfrm>
            <a:off x="1672321" y="1864519"/>
            <a:ext cx="1799035" cy="1009650"/>
            <a:chOff x="3506" y="1566"/>
            <a:chExt cx="1511" cy="848"/>
          </a:xfrm>
        </p:grpSpPr>
        <p:graphicFrame>
          <p:nvGraphicFramePr>
            <p:cNvPr id="51" name="Object 45">
              <a:extLst>
                <a:ext uri="{FF2B5EF4-FFF2-40B4-BE49-F238E27FC236}">
                  <a16:creationId xmlns:a16="http://schemas.microsoft.com/office/drawing/2014/main" id="{C1F6129A-BCC7-94B6-700D-B7709478AB80}"/>
                </a:ext>
              </a:extLst>
            </p:cNvPr>
            <p:cNvGraphicFramePr>
              <a:graphicFrameLocks noChangeAspect="1"/>
            </p:cNvGraphicFramePr>
            <p:nvPr/>
          </p:nvGraphicFramePr>
          <p:xfrm>
            <a:off x="4017" y="1825"/>
            <a:ext cx="918" cy="589"/>
          </p:xfrm>
          <a:graphic>
            <a:graphicData uri="http://schemas.openxmlformats.org/presentationml/2006/ole">
              <mc:AlternateContent xmlns:mc="http://schemas.openxmlformats.org/markup-compatibility/2006">
                <mc:Choice xmlns:v="urn:schemas-microsoft-com:vml" Requires="v">
                  <p:oleObj name="Equation" r:id="rId3" imgW="711200" imgH="457200" progId="Equation.3">
                    <p:embed/>
                  </p:oleObj>
                </mc:Choice>
                <mc:Fallback>
                  <p:oleObj name="Equation" r:id="rId3" imgW="711200" imgH="457200" progId="Equation.3">
                    <p:embed/>
                    <p:pic>
                      <p:nvPicPr>
                        <p:cNvPr id="51" name="Object 45">
                          <a:extLst>
                            <a:ext uri="{FF2B5EF4-FFF2-40B4-BE49-F238E27FC236}">
                              <a16:creationId xmlns:a16="http://schemas.microsoft.com/office/drawing/2014/main" id="{C1F6129A-BCC7-94B6-700D-B7709478A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7" y="1825"/>
                          <a:ext cx="918" cy="58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2" name="Text Box 46">
              <a:extLst>
                <a:ext uri="{FF2B5EF4-FFF2-40B4-BE49-F238E27FC236}">
                  <a16:creationId xmlns:a16="http://schemas.microsoft.com/office/drawing/2014/main" id="{FB772632-2E3F-D1CF-F9D8-51033F24778C}"/>
                </a:ext>
              </a:extLst>
            </p:cNvPr>
            <p:cNvSpPr txBox="1">
              <a:spLocks noChangeArrowheads="1"/>
            </p:cNvSpPr>
            <p:nvPr/>
          </p:nvSpPr>
          <p:spPr bwMode="auto">
            <a:xfrm>
              <a:off x="3557" y="1838"/>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53" name="Text Box 47">
              <a:extLst>
                <a:ext uri="{FF2B5EF4-FFF2-40B4-BE49-F238E27FC236}">
                  <a16:creationId xmlns:a16="http://schemas.microsoft.com/office/drawing/2014/main" id="{453879FC-21B8-C11C-FFDA-BE06143295B4}"/>
                </a:ext>
              </a:extLst>
            </p:cNvPr>
            <p:cNvSpPr txBox="1">
              <a:spLocks noChangeArrowheads="1"/>
            </p:cNvSpPr>
            <p:nvPr/>
          </p:nvSpPr>
          <p:spPr bwMode="auto">
            <a:xfrm>
              <a:off x="3506" y="2156"/>
              <a:ext cx="59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(3 4 5)</a:t>
              </a:r>
            </a:p>
          </p:txBody>
        </p:sp>
        <p:sp>
          <p:nvSpPr>
            <p:cNvPr id="54" name="Text Box 49">
              <a:extLst>
                <a:ext uri="{FF2B5EF4-FFF2-40B4-BE49-F238E27FC236}">
                  <a16:creationId xmlns:a16="http://schemas.microsoft.com/office/drawing/2014/main" id="{A2E36023-9621-B9DC-2757-BB6DFEC594F0}"/>
                </a:ext>
              </a:extLst>
            </p:cNvPr>
            <p:cNvSpPr txBox="1">
              <a:spLocks noChangeArrowheads="1"/>
            </p:cNvSpPr>
            <p:nvPr/>
          </p:nvSpPr>
          <p:spPr bwMode="auto">
            <a:xfrm>
              <a:off x="4031" y="1566"/>
              <a:ext cx="42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(12)</a:t>
              </a:r>
            </a:p>
          </p:txBody>
        </p:sp>
        <p:sp>
          <p:nvSpPr>
            <p:cNvPr id="55" name="Text Box 50">
              <a:extLst>
                <a:ext uri="{FF2B5EF4-FFF2-40B4-BE49-F238E27FC236}">
                  <a16:creationId xmlns:a16="http://schemas.microsoft.com/office/drawing/2014/main" id="{86F3D6CF-ADC9-9953-4AA0-BE69BD26B370}"/>
                </a:ext>
              </a:extLst>
            </p:cNvPr>
            <p:cNvSpPr txBox="1">
              <a:spLocks noChangeArrowheads="1"/>
            </p:cNvSpPr>
            <p:nvPr/>
          </p:nvSpPr>
          <p:spPr bwMode="auto">
            <a:xfrm>
              <a:off x="4422" y="1566"/>
              <a:ext cx="59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3200">
                  <a:solidFill>
                    <a:schemeClr val="tx1"/>
                  </a:solidFill>
                  <a:latin typeface="Tahoma" charset="0"/>
                  <a:ea typeface="新細明體" charset="0"/>
                  <a:cs typeface="新細明體" charset="0"/>
                </a:defRPr>
              </a:lvl1pPr>
              <a:lvl2pPr>
                <a:defRPr kumimoji="1" sz="2800">
                  <a:solidFill>
                    <a:schemeClr val="tx1"/>
                  </a:solidFill>
                  <a:latin typeface="Tahoma" charset="0"/>
                  <a:ea typeface="新細明體" charset="0"/>
                  <a:cs typeface="新細明體" charset="0"/>
                </a:defRPr>
              </a:lvl2pPr>
              <a:lvl3pPr>
                <a:defRPr kumimoji="1" sz="2400">
                  <a:solidFill>
                    <a:schemeClr val="tx1"/>
                  </a:solidFill>
                  <a:latin typeface="Tahoma" charset="0"/>
                  <a:ea typeface="新細明體" charset="0"/>
                  <a:cs typeface="新細明體" charset="0"/>
                </a:defRPr>
              </a:lvl3pPr>
              <a:lvl4pPr>
                <a:defRPr kumimoji="1" sz="2000">
                  <a:solidFill>
                    <a:schemeClr val="tx1"/>
                  </a:solidFill>
                  <a:latin typeface="Tahoma" charset="0"/>
                  <a:ea typeface="新細明體" charset="0"/>
                  <a:cs typeface="新細明體" charset="0"/>
                </a:defRPr>
              </a:lvl4pPr>
              <a:lvl5pPr>
                <a:defRPr kumimoji="1" sz="2000">
                  <a:solidFill>
                    <a:schemeClr val="tx1"/>
                  </a:solidFill>
                  <a:latin typeface="Tahoma" charset="0"/>
                  <a:ea typeface="新細明體" charset="0"/>
                  <a:cs typeface="新細明體" charset="0"/>
                </a:defRPr>
              </a:lvl5pPr>
              <a:lvl6pPr eaLnBrk="0" hangingPunct="0">
                <a:buFont typeface="Wingdings" charset="0"/>
                <a:defRPr kumimoji="1" sz="2000">
                  <a:solidFill>
                    <a:schemeClr val="tx1"/>
                  </a:solidFill>
                  <a:latin typeface="Tahoma" charset="0"/>
                  <a:ea typeface="新細明體" charset="0"/>
                  <a:cs typeface="新細明體" charset="0"/>
                </a:defRPr>
              </a:lvl6pPr>
              <a:lvl7pPr eaLnBrk="0" hangingPunct="0">
                <a:buFont typeface="Wingdings" charset="0"/>
                <a:defRPr kumimoji="1" sz="2000">
                  <a:solidFill>
                    <a:schemeClr val="tx1"/>
                  </a:solidFill>
                  <a:latin typeface="Tahoma" charset="0"/>
                  <a:ea typeface="新細明體" charset="0"/>
                  <a:cs typeface="新細明體" charset="0"/>
                </a:defRPr>
              </a:lvl7pPr>
              <a:lvl8pPr eaLnBrk="0" hangingPunct="0">
                <a:buFont typeface="Wingdings" charset="0"/>
                <a:defRPr kumimoji="1" sz="2000">
                  <a:solidFill>
                    <a:schemeClr val="tx1"/>
                  </a:solidFill>
                  <a:latin typeface="Tahoma" charset="0"/>
                  <a:ea typeface="新細明體" charset="0"/>
                  <a:cs typeface="新細明體" charset="0"/>
                </a:defRPr>
              </a:lvl8pPr>
              <a:lvl9pPr eaLnBrk="0" hangingPunct="0">
                <a:buFont typeface="Wingdings" charset="0"/>
                <a:defRPr kumimoji="1" sz="2000">
                  <a:solidFill>
                    <a:schemeClr val="tx1"/>
                  </a:solidFill>
                  <a:latin typeface="Tahoma" charset="0"/>
                  <a:ea typeface="新細明體" charset="0"/>
                  <a:cs typeface="新細明體" charset="0"/>
                </a:defRPr>
              </a:lvl9pPr>
            </a:lstStyle>
            <a:p>
              <a:pPr eaLnBrk="1" hangingPunct="1"/>
              <a:r>
                <a:rPr lang="en-US" altLang="zh-TW" sz="1350"/>
                <a:t>(3 4 5)</a:t>
              </a:r>
            </a:p>
          </p:txBody>
        </p:sp>
      </p:grpSp>
      <p:sp>
        <p:nvSpPr>
          <p:cNvPr id="3" name="Oval 71">
            <a:extLst>
              <a:ext uri="{FF2B5EF4-FFF2-40B4-BE49-F238E27FC236}">
                <a16:creationId xmlns:a16="http://schemas.microsoft.com/office/drawing/2014/main" id="{932C3AD2-013A-548E-C20A-C78BFC42ACE1}"/>
              </a:ext>
            </a:extLst>
          </p:cNvPr>
          <p:cNvSpPr>
            <a:spLocks noChangeArrowheads="1"/>
          </p:cNvSpPr>
          <p:nvPr/>
        </p:nvSpPr>
        <p:spPr bwMode="auto">
          <a:xfrm>
            <a:off x="2306923" y="2494441"/>
            <a:ext cx="485775" cy="377429"/>
          </a:xfrm>
          <a:prstGeom prst="ellipse">
            <a:avLst/>
          </a:prstGeom>
          <a:noFill/>
          <a:ln w="38100">
            <a:solidFill>
              <a:schemeClr val="accent2"/>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endParaRPr lang="en-US" sz="1050"/>
          </a:p>
        </p:txBody>
      </p:sp>
    </p:spTree>
    <p:extLst>
      <p:ext uri="{BB962C8B-B14F-4D97-AF65-F5344CB8AC3E}">
        <p14:creationId xmlns:p14="http://schemas.microsoft.com/office/powerpoint/2010/main" val="83389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561885-1BFD-7CE7-2D49-57E53D682AF2}"/>
              </a:ext>
            </a:extLst>
          </p:cNvPr>
          <p:cNvPicPr>
            <a:picLocks noChangeAspect="1"/>
          </p:cNvPicPr>
          <p:nvPr/>
        </p:nvPicPr>
        <p:blipFill>
          <a:blip r:embed="rId2"/>
          <a:stretch>
            <a:fillRect/>
          </a:stretch>
        </p:blipFill>
        <p:spPr>
          <a:xfrm>
            <a:off x="0" y="1"/>
            <a:ext cx="9144000" cy="1208489"/>
          </a:xfrm>
          <a:prstGeom prst="rect">
            <a:avLst/>
          </a:prstGeom>
        </p:spPr>
      </p:pic>
      <p:sp>
        <p:nvSpPr>
          <p:cNvPr id="2" name="Title 1"/>
          <p:cNvSpPr>
            <a:spLocks noGrp="1"/>
          </p:cNvSpPr>
          <p:nvPr>
            <p:ph type="title"/>
          </p:nvPr>
        </p:nvSpPr>
        <p:spPr/>
        <p:txBody>
          <a:bodyPr/>
          <a:lstStyle/>
          <a:p>
            <a:r>
              <a:rPr lang="en-US" b="1" dirty="0" err="1">
                <a:solidFill>
                  <a:schemeClr val="bg1"/>
                </a:solidFill>
              </a:rPr>
              <a:t>Dendogram</a:t>
            </a:r>
            <a:endParaRPr lang="en-US" b="1" dirty="0">
              <a:solidFill>
                <a:schemeClr val="bg1"/>
              </a:solidFill>
            </a:endParaRPr>
          </a:p>
        </p:txBody>
      </p:sp>
      <p:sp>
        <p:nvSpPr>
          <p:cNvPr id="3" name="Content Placeholder 2"/>
          <p:cNvSpPr>
            <a:spLocks noGrp="1"/>
          </p:cNvSpPr>
          <p:nvPr>
            <p:ph idx="1"/>
          </p:nvPr>
        </p:nvSpPr>
        <p:spPr>
          <a:xfrm>
            <a:off x="628650" y="1208490"/>
            <a:ext cx="7886700" cy="3774280"/>
          </a:xfrm>
        </p:spPr>
        <p:txBody>
          <a:bodyPr>
            <a:noAutofit/>
          </a:bodyPr>
          <a:lstStyle/>
          <a:p>
            <a:r>
              <a:rPr lang="en-US" sz="2000" dirty="0"/>
              <a:t>The decision about final grouping is also called cutting the dendrogram. </a:t>
            </a:r>
          </a:p>
          <a:p>
            <a:r>
              <a:rPr lang="en-US" sz="2000" dirty="0"/>
              <a:t>Cutting the dendrogram is similar to drawing a line across the dendrogram to specify the final grouping. </a:t>
            </a:r>
          </a:p>
          <a:p>
            <a:r>
              <a:rPr lang="en-US" sz="2000" dirty="0"/>
              <a:t>You can also compare dendrograms for different final groupings to determine which final grouping makes the most sense for your data.</a:t>
            </a:r>
          </a:p>
          <a:p>
            <a:r>
              <a:rPr lang="en-US" sz="2000" dirty="0"/>
              <a:t>The decision of the no. of clusters that can best depict different groups can be chosen by observing the dendrogram. </a:t>
            </a:r>
          </a:p>
          <a:p>
            <a:r>
              <a:rPr lang="en-US" sz="2000" dirty="0"/>
              <a:t>The best choice of the no. of clusters is the no. of vertical lines in the </a:t>
            </a:r>
            <a:r>
              <a:rPr lang="en-US" sz="2000" dirty="0" err="1"/>
              <a:t>dendrogram</a:t>
            </a:r>
            <a:r>
              <a:rPr lang="en-US" sz="2000" dirty="0"/>
              <a:t> cut by a horizontal line that can transverse the maximum distance vertically without intersecting a cluster.</a:t>
            </a:r>
          </a:p>
          <a:p>
            <a:endParaRPr lang="en-US" sz="2000" dirty="0"/>
          </a:p>
        </p:txBody>
      </p:sp>
    </p:spTree>
    <p:extLst>
      <p:ext uri="{BB962C8B-B14F-4D97-AF65-F5344CB8AC3E}">
        <p14:creationId xmlns:p14="http://schemas.microsoft.com/office/powerpoint/2010/main" val="343174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6A6EDE-469B-1762-FC2D-489BFC32431E}"/>
              </a:ext>
            </a:extLst>
          </p:cNvPr>
          <p:cNvPicPr>
            <a:picLocks noChangeAspect="1"/>
          </p:cNvPicPr>
          <p:nvPr/>
        </p:nvPicPr>
        <p:blipFill>
          <a:blip r:embed="rId3"/>
          <a:stretch>
            <a:fillRect/>
          </a:stretch>
        </p:blipFill>
        <p:spPr>
          <a:xfrm>
            <a:off x="0" y="1"/>
            <a:ext cx="9144000" cy="1208489"/>
          </a:xfrm>
          <a:prstGeom prst="rect">
            <a:avLst/>
          </a:prstGeom>
        </p:spPr>
      </p:pic>
      <p:sp>
        <p:nvSpPr>
          <p:cNvPr id="2" name="Title 1"/>
          <p:cNvSpPr>
            <a:spLocks noGrp="1"/>
          </p:cNvSpPr>
          <p:nvPr>
            <p:ph type="title"/>
          </p:nvPr>
        </p:nvSpPr>
        <p:spPr>
          <a:xfrm>
            <a:off x="628650" y="273844"/>
            <a:ext cx="7886700" cy="869156"/>
          </a:xfrm>
        </p:spPr>
        <p:txBody>
          <a:bodyPr>
            <a:normAutofit fontScale="90000"/>
          </a:bodyPr>
          <a:lstStyle/>
          <a:p>
            <a:r>
              <a:rPr lang="en-US" b="1" dirty="0">
                <a:solidFill>
                  <a:schemeClr val="bg1"/>
                </a:solidFill>
                <a:latin typeface="+mj-lt"/>
              </a:rPr>
              <a:t>Hierarchical Agglomerative Clustering :</a:t>
            </a:r>
            <a:r>
              <a:rPr lang="en-US" altLang="zh-TW" b="1" dirty="0">
                <a:solidFill>
                  <a:schemeClr val="bg1"/>
                </a:solidFill>
                <a:latin typeface="+mj-lt"/>
                <a:ea typeface="新細明體" charset="0"/>
              </a:rPr>
              <a:t>Single Linkage</a:t>
            </a:r>
            <a:endParaRPr lang="en-US" b="1" dirty="0">
              <a:solidFill>
                <a:schemeClr val="bg1"/>
              </a:solidFill>
              <a:latin typeface="+mj-lt"/>
            </a:endParaRPr>
          </a:p>
        </p:txBody>
      </p:sp>
      <p:pic>
        <p:nvPicPr>
          <p:cNvPr id="5" name="Online Media 4" title="Hierarchical Agglomerative Clustering [HAC - Single Link]">
            <a:hlinkClick r:id="" action="ppaction://media"/>
            <a:extLst>
              <a:ext uri="{FF2B5EF4-FFF2-40B4-BE49-F238E27FC236}">
                <a16:creationId xmlns:a16="http://schemas.microsoft.com/office/drawing/2014/main" id="{6170983D-9600-3512-70DB-16442AD975E3}"/>
              </a:ext>
            </a:extLst>
          </p:cNvPr>
          <p:cNvPicPr>
            <a:picLocks noGrp="1" noRot="1" noChangeAspect="1"/>
          </p:cNvPicPr>
          <p:nvPr>
            <p:ph idx="1"/>
            <a:videoFile r:link="rId1"/>
          </p:nvPr>
        </p:nvPicPr>
        <p:blipFill>
          <a:blip r:embed="rId4"/>
          <a:stretch>
            <a:fillRect/>
          </a:stretch>
        </p:blipFill>
        <p:spPr>
          <a:xfrm>
            <a:off x="1685925" y="1370013"/>
            <a:ext cx="5773738" cy="3262312"/>
          </a:xfrm>
          <a:prstGeom prst="rect">
            <a:avLst/>
          </a:prstGeom>
        </p:spPr>
      </p:pic>
    </p:spTree>
    <p:extLst>
      <p:ext uri="{BB962C8B-B14F-4D97-AF65-F5344CB8AC3E}">
        <p14:creationId xmlns:p14="http://schemas.microsoft.com/office/powerpoint/2010/main" val="328478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72A1E-720B-ED0D-D3CC-8D4CEC1A1696}"/>
              </a:ext>
            </a:extLst>
          </p:cNvPr>
          <p:cNvPicPr>
            <a:picLocks noChangeAspect="1"/>
          </p:cNvPicPr>
          <p:nvPr/>
        </p:nvPicPr>
        <p:blipFill>
          <a:blip r:embed="rId2"/>
          <a:stretch>
            <a:fillRect/>
          </a:stretch>
        </p:blipFill>
        <p:spPr>
          <a:xfrm>
            <a:off x="0" y="1"/>
            <a:ext cx="9144000" cy="1208489"/>
          </a:xfrm>
          <a:prstGeom prst="rect">
            <a:avLst/>
          </a:prstGeom>
        </p:spPr>
      </p:pic>
      <p:sp>
        <p:nvSpPr>
          <p:cNvPr id="49" name="Rectangle 3"/>
          <p:cNvSpPr txBox="1">
            <a:spLocks noChangeArrowheads="1"/>
          </p:cNvSpPr>
          <p:nvPr/>
        </p:nvSpPr>
        <p:spPr bwMode="auto">
          <a:xfrm>
            <a:off x="685800" y="1200150"/>
            <a:ext cx="6115050" cy="1828800"/>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60000"/>
              <a:buFont typeface="Wingdings" charset="2"/>
              <a:buChar char="n"/>
              <a:defRPr sz="26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tx1"/>
              </a:buClr>
              <a:buSzPct val="55000"/>
              <a:buFont typeface="Wingdings" charset="2"/>
              <a:buChar char="n"/>
              <a:defRPr sz="2400">
                <a:solidFill>
                  <a:schemeClr val="tx1"/>
                </a:solidFill>
                <a:latin typeface="+mn-lt"/>
                <a:ea typeface="ＭＳ Ｐゴシック" pitchFamily="-65" charset="-128"/>
              </a:defRPr>
            </a:lvl2pPr>
            <a:lvl3pPr marL="1143000" indent="-228600" algn="l" rtl="0" eaLnBrk="0" fontAlgn="base" hangingPunct="0">
              <a:spcBef>
                <a:spcPct val="20000"/>
              </a:spcBef>
              <a:spcAft>
                <a:spcPct val="0"/>
              </a:spcAft>
              <a:buClr>
                <a:srgbClr val="A50021"/>
              </a:buClr>
              <a:buSzPct val="50000"/>
              <a:buFont typeface="Wingdings" charset="2"/>
              <a:buChar char="n"/>
              <a:defRPr sz="2000">
                <a:solidFill>
                  <a:schemeClr val="tx1"/>
                </a:solidFill>
                <a:latin typeface="+mn-lt"/>
                <a:ea typeface="ＭＳ Ｐゴシック" pitchFamily="-65" charset="-128"/>
              </a:defRPr>
            </a:lvl3pPr>
            <a:lvl4pPr marL="1600200" indent="-228600" algn="l" rtl="0" eaLnBrk="0" fontAlgn="base" hangingPunct="0">
              <a:spcBef>
                <a:spcPct val="20000"/>
              </a:spcBef>
              <a:spcAft>
                <a:spcPct val="0"/>
              </a:spcAft>
              <a:buClr>
                <a:schemeClr val="tx1"/>
              </a:buClr>
              <a:buSzPct val="55000"/>
              <a:buFont typeface="Wingdings" charset="2"/>
              <a:buChar char="n"/>
              <a:defRPr>
                <a:solidFill>
                  <a:schemeClr val="tx1"/>
                </a:solidFill>
                <a:latin typeface="+mn-lt"/>
                <a:ea typeface="ＭＳ Ｐゴシック" pitchFamily="-65" charset="-128"/>
              </a:defRPr>
            </a:lvl4pPr>
            <a:lvl5pPr marL="2057400" indent="-228600" algn="l" rtl="0" eaLnBrk="0" fontAlgn="base" hangingPunct="0">
              <a:spcBef>
                <a:spcPct val="20000"/>
              </a:spcBef>
              <a:spcAft>
                <a:spcPct val="0"/>
              </a:spcAft>
              <a:buClr>
                <a:srgbClr val="A50021"/>
              </a:buClr>
              <a:buSzPct val="50000"/>
              <a:buFont typeface="Wingdings" charset="2"/>
              <a:buChar char="n"/>
              <a:defRPr>
                <a:solidFill>
                  <a:schemeClr val="tx1"/>
                </a:solidFill>
                <a:latin typeface="+mn-lt"/>
                <a:ea typeface="ＭＳ Ｐゴシック" pitchFamily="-65" charset="-128"/>
              </a:defRPr>
            </a:lvl5pPr>
            <a:lvl6pPr marL="2514600" indent="-228600" algn="l" rtl="0" fontAlgn="base">
              <a:spcBef>
                <a:spcPct val="20000"/>
              </a:spcBef>
              <a:spcAft>
                <a:spcPct val="0"/>
              </a:spcAft>
              <a:buClr>
                <a:srgbClr val="A50021"/>
              </a:buClr>
              <a:buSzPct val="50000"/>
              <a:buFont typeface="Wingdings" pitchFamily="-65" charset="2"/>
              <a:buChar char="n"/>
              <a:defRPr>
                <a:solidFill>
                  <a:schemeClr val="tx1"/>
                </a:solidFill>
                <a:latin typeface="+mn-lt"/>
                <a:ea typeface="ＭＳ Ｐゴシック" pitchFamily="-65" charset="-128"/>
              </a:defRPr>
            </a:lvl6pPr>
            <a:lvl7pPr marL="2971800" indent="-228600" algn="l" rtl="0" fontAlgn="base">
              <a:spcBef>
                <a:spcPct val="20000"/>
              </a:spcBef>
              <a:spcAft>
                <a:spcPct val="0"/>
              </a:spcAft>
              <a:buClr>
                <a:srgbClr val="A50021"/>
              </a:buClr>
              <a:buSzPct val="50000"/>
              <a:buFont typeface="Wingdings" pitchFamily="-65" charset="2"/>
              <a:buChar char="n"/>
              <a:defRPr>
                <a:solidFill>
                  <a:schemeClr val="tx1"/>
                </a:solidFill>
                <a:latin typeface="+mn-lt"/>
                <a:ea typeface="ＭＳ Ｐゴシック" pitchFamily="-65" charset="-128"/>
              </a:defRPr>
            </a:lvl7pPr>
            <a:lvl8pPr marL="3429000" indent="-228600" algn="l" rtl="0" fontAlgn="base">
              <a:spcBef>
                <a:spcPct val="20000"/>
              </a:spcBef>
              <a:spcAft>
                <a:spcPct val="0"/>
              </a:spcAft>
              <a:buClr>
                <a:srgbClr val="A50021"/>
              </a:buClr>
              <a:buSzPct val="50000"/>
              <a:buFont typeface="Wingdings" pitchFamily="-65" charset="2"/>
              <a:buChar char="n"/>
              <a:defRPr>
                <a:solidFill>
                  <a:schemeClr val="tx1"/>
                </a:solidFill>
                <a:latin typeface="+mn-lt"/>
                <a:ea typeface="ＭＳ Ｐゴシック" pitchFamily="-65" charset="-128"/>
              </a:defRPr>
            </a:lvl8pPr>
            <a:lvl9pPr marL="3886200" indent="-228600" algn="l" rtl="0" fontAlgn="base">
              <a:spcBef>
                <a:spcPct val="20000"/>
              </a:spcBef>
              <a:spcAft>
                <a:spcPct val="0"/>
              </a:spcAft>
              <a:buClr>
                <a:srgbClr val="A50021"/>
              </a:buClr>
              <a:buSzPct val="50000"/>
              <a:buFont typeface="Wingdings" pitchFamily="-65" charset="2"/>
              <a:buChar char="n"/>
              <a:defRPr>
                <a:solidFill>
                  <a:schemeClr val="tx1"/>
                </a:solidFill>
                <a:latin typeface="+mn-lt"/>
                <a:ea typeface="ＭＳ Ｐゴシック" pitchFamily="-65" charset="-128"/>
              </a:defRPr>
            </a:lvl9pPr>
          </a:lstStyle>
          <a:p>
            <a:pPr marL="0" indent="0" eaLnBrk="1" hangingPunct="1">
              <a:buNone/>
            </a:pPr>
            <a:r>
              <a:rPr lang="en-US" sz="1800" dirty="0"/>
              <a:t>Iterate:</a:t>
            </a:r>
          </a:p>
          <a:p>
            <a:pPr lvl="1" eaLnBrk="1" hangingPunct="1"/>
            <a:r>
              <a:rPr lang="en-US" sz="1500" b="1" dirty="0">
                <a:solidFill>
                  <a:srgbClr val="0000FF"/>
                </a:solidFill>
              </a:rPr>
              <a:t>Assign/cluster each example to closest center</a:t>
            </a:r>
          </a:p>
          <a:p>
            <a:pPr lvl="1" eaLnBrk="1" hangingPunct="1"/>
            <a:endParaRPr lang="en-US" sz="1500" b="1" dirty="0">
              <a:solidFill>
                <a:srgbClr val="0000FF"/>
              </a:solidFill>
            </a:endParaRPr>
          </a:p>
          <a:p>
            <a:pPr lvl="1" eaLnBrk="1" hangingPunct="1"/>
            <a:endParaRPr lang="en-US" sz="1500" b="1" dirty="0">
              <a:solidFill>
                <a:srgbClr val="0000FF"/>
              </a:solidFill>
            </a:endParaRPr>
          </a:p>
          <a:p>
            <a:pPr lvl="1" eaLnBrk="1" hangingPunct="1"/>
            <a:endParaRPr lang="en-US" sz="1500" b="1" dirty="0">
              <a:solidFill>
                <a:srgbClr val="0000FF"/>
              </a:solidFill>
            </a:endParaRPr>
          </a:p>
          <a:p>
            <a:pPr lvl="1" eaLnBrk="1" hangingPunct="1"/>
            <a:r>
              <a:rPr lang="en-US" sz="1500" dirty="0"/>
              <a:t>Recalculate centers as the mean of the points in a cluster</a:t>
            </a:r>
          </a:p>
        </p:txBody>
      </p:sp>
      <p:sp>
        <p:nvSpPr>
          <p:cNvPr id="35843" name="Rectangle 2"/>
          <p:cNvSpPr>
            <a:spLocks noGrp="1" noChangeArrowheads="1"/>
          </p:cNvSpPr>
          <p:nvPr>
            <p:ph type="title"/>
          </p:nvPr>
        </p:nvSpPr>
        <p:spPr>
          <a:xfrm>
            <a:off x="628650" y="273844"/>
            <a:ext cx="7886700" cy="892828"/>
          </a:xfrm>
        </p:spPr>
        <p:txBody>
          <a:bodyPr/>
          <a:lstStyle/>
          <a:p>
            <a:pPr eaLnBrk="1" hangingPunct="1"/>
            <a:r>
              <a:rPr lang="en-US" b="1" dirty="0">
                <a:solidFill>
                  <a:schemeClr val="bg1"/>
                </a:solidFill>
                <a:latin typeface="+mj-lt"/>
              </a:rPr>
              <a:t>K-means Clustering</a:t>
            </a:r>
          </a:p>
        </p:txBody>
      </p:sp>
      <p:sp>
        <p:nvSpPr>
          <p:cNvPr id="4" name="TextBox 3"/>
          <p:cNvSpPr txBox="1"/>
          <p:nvPr/>
        </p:nvSpPr>
        <p:spPr>
          <a:xfrm>
            <a:off x="1257300" y="1828800"/>
            <a:ext cx="4424609" cy="784830"/>
          </a:xfrm>
          <a:prstGeom prst="rect">
            <a:avLst/>
          </a:prstGeom>
          <a:noFill/>
        </p:spPr>
        <p:txBody>
          <a:bodyPr wrap="none" rtlCol="0">
            <a:spAutoFit/>
          </a:bodyPr>
          <a:lstStyle/>
          <a:p>
            <a:r>
              <a:rPr lang="en-US" sz="1500" dirty="0"/>
              <a:t>iterate over each point:</a:t>
            </a:r>
          </a:p>
          <a:p>
            <a:r>
              <a:rPr lang="en-US" sz="1500" dirty="0"/>
              <a:t>	- get </a:t>
            </a:r>
            <a:r>
              <a:rPr lang="en-US" sz="1500" b="1" dirty="0">
                <a:solidFill>
                  <a:srgbClr val="FF0000"/>
                </a:solidFill>
              </a:rPr>
              <a:t>distance</a:t>
            </a:r>
            <a:r>
              <a:rPr lang="en-US" sz="1500" dirty="0"/>
              <a:t> to each cluster center</a:t>
            </a:r>
          </a:p>
          <a:p>
            <a:r>
              <a:rPr lang="en-US" sz="1500" dirty="0"/>
              <a:t>	- assign to closest center (hard cluster)</a:t>
            </a:r>
          </a:p>
        </p:txBody>
      </p:sp>
      <p:sp>
        <p:nvSpPr>
          <p:cNvPr id="22" name="Oval 3"/>
          <p:cNvSpPr>
            <a:spLocks noChangeArrowheads="1"/>
          </p:cNvSpPr>
          <p:nvPr/>
        </p:nvSpPr>
        <p:spPr bwMode="auto">
          <a:xfrm>
            <a:off x="2171700" y="4743450"/>
            <a:ext cx="228600" cy="228600"/>
          </a:xfrm>
          <a:prstGeom prst="ellipse">
            <a:avLst/>
          </a:prstGeom>
          <a:solidFill>
            <a:schemeClr val="bg1">
              <a:lumMod val="75000"/>
            </a:schemeClr>
          </a:solidFill>
          <a:ln w="9525">
            <a:solidFill>
              <a:schemeClr val="tx1"/>
            </a:solidFill>
            <a:round/>
            <a:headEnd/>
            <a:tailEnd/>
          </a:ln>
          <a:effectLst/>
        </p:spPr>
        <p:txBody>
          <a:bodyPr wrap="none" anchor="ctr">
            <a:prstTxWarp prst="textNoShape">
              <a:avLst/>
            </a:prstTxWarp>
          </a:bodyPr>
          <a:lstStyle/>
          <a:p>
            <a:endParaRPr lang="en-US" sz="1050"/>
          </a:p>
        </p:txBody>
      </p:sp>
      <p:sp>
        <p:nvSpPr>
          <p:cNvPr id="23" name="Oval 4"/>
          <p:cNvSpPr>
            <a:spLocks noChangeArrowheads="1"/>
          </p:cNvSpPr>
          <p:nvPr/>
        </p:nvSpPr>
        <p:spPr bwMode="auto">
          <a:xfrm>
            <a:off x="1943100" y="4286250"/>
            <a:ext cx="228600" cy="228600"/>
          </a:xfrm>
          <a:prstGeom prst="ellipse">
            <a:avLst/>
          </a:prstGeom>
          <a:solidFill>
            <a:schemeClr val="bg1">
              <a:lumMod val="75000"/>
            </a:schemeClr>
          </a:solidFill>
          <a:ln w="9525">
            <a:solidFill>
              <a:schemeClr val="tx1"/>
            </a:solidFill>
            <a:round/>
            <a:headEnd/>
            <a:tailEnd/>
          </a:ln>
          <a:effectLst/>
        </p:spPr>
        <p:txBody>
          <a:bodyPr wrap="none" anchor="ctr">
            <a:prstTxWarp prst="textNoShape">
              <a:avLst/>
            </a:prstTxWarp>
          </a:bodyPr>
          <a:lstStyle/>
          <a:p>
            <a:endParaRPr lang="en-US" sz="1050"/>
          </a:p>
        </p:txBody>
      </p:sp>
      <p:sp>
        <p:nvSpPr>
          <p:cNvPr id="24" name="Oval 5"/>
          <p:cNvSpPr>
            <a:spLocks noChangeArrowheads="1"/>
          </p:cNvSpPr>
          <p:nvPr/>
        </p:nvSpPr>
        <p:spPr bwMode="auto">
          <a:xfrm>
            <a:off x="2514600" y="4057650"/>
            <a:ext cx="228600" cy="228600"/>
          </a:xfrm>
          <a:prstGeom prst="ellipse">
            <a:avLst/>
          </a:prstGeom>
          <a:solidFill>
            <a:schemeClr val="bg1">
              <a:lumMod val="75000"/>
            </a:schemeClr>
          </a:solidFill>
          <a:ln w="9525">
            <a:solidFill>
              <a:schemeClr val="tx1"/>
            </a:solidFill>
            <a:round/>
            <a:headEnd/>
            <a:tailEnd/>
          </a:ln>
          <a:effectLst/>
        </p:spPr>
        <p:txBody>
          <a:bodyPr wrap="none" anchor="ctr">
            <a:prstTxWarp prst="textNoShape">
              <a:avLst/>
            </a:prstTxWarp>
          </a:bodyPr>
          <a:lstStyle/>
          <a:p>
            <a:endParaRPr lang="en-US" sz="1050"/>
          </a:p>
        </p:txBody>
      </p:sp>
      <p:sp>
        <p:nvSpPr>
          <p:cNvPr id="25" name="Oval 6"/>
          <p:cNvSpPr>
            <a:spLocks noChangeArrowheads="1"/>
          </p:cNvSpPr>
          <p:nvPr/>
        </p:nvSpPr>
        <p:spPr bwMode="auto">
          <a:xfrm>
            <a:off x="6515100" y="3829050"/>
            <a:ext cx="228600" cy="228600"/>
          </a:xfrm>
          <a:prstGeom prst="ellipse">
            <a:avLst/>
          </a:prstGeom>
          <a:solidFill>
            <a:srgbClr val="BFBFBF"/>
          </a:solidFill>
          <a:ln w="9525">
            <a:solidFill>
              <a:schemeClr val="tx1"/>
            </a:solidFill>
            <a:round/>
            <a:headEnd/>
            <a:tailEnd/>
          </a:ln>
          <a:effectLst/>
        </p:spPr>
        <p:txBody>
          <a:bodyPr wrap="none" anchor="ctr">
            <a:prstTxWarp prst="textNoShape">
              <a:avLst/>
            </a:prstTxWarp>
          </a:bodyPr>
          <a:lstStyle/>
          <a:p>
            <a:endParaRPr lang="en-US" sz="1050"/>
          </a:p>
        </p:txBody>
      </p:sp>
      <p:sp>
        <p:nvSpPr>
          <p:cNvPr id="26" name="Oval 7"/>
          <p:cNvSpPr>
            <a:spLocks noChangeArrowheads="1"/>
          </p:cNvSpPr>
          <p:nvPr/>
        </p:nvSpPr>
        <p:spPr bwMode="auto">
          <a:xfrm>
            <a:off x="4000500" y="3371850"/>
            <a:ext cx="228600" cy="228600"/>
          </a:xfrm>
          <a:prstGeom prst="ellipse">
            <a:avLst/>
          </a:prstGeom>
          <a:solidFill>
            <a:srgbClr val="BFBFBF"/>
          </a:solidFill>
          <a:ln w="9525">
            <a:solidFill>
              <a:schemeClr val="tx1"/>
            </a:solidFill>
            <a:round/>
            <a:headEnd/>
            <a:tailEnd/>
          </a:ln>
          <a:effectLst/>
        </p:spPr>
        <p:txBody>
          <a:bodyPr wrap="none" anchor="ctr">
            <a:prstTxWarp prst="textNoShape">
              <a:avLst/>
            </a:prstTxWarp>
          </a:bodyPr>
          <a:lstStyle/>
          <a:p>
            <a:endParaRPr lang="en-US" sz="1050"/>
          </a:p>
        </p:txBody>
      </p:sp>
      <p:sp>
        <p:nvSpPr>
          <p:cNvPr id="27" name="Oval 8"/>
          <p:cNvSpPr>
            <a:spLocks noChangeArrowheads="1"/>
          </p:cNvSpPr>
          <p:nvPr/>
        </p:nvSpPr>
        <p:spPr bwMode="auto">
          <a:xfrm>
            <a:off x="4743450" y="3429000"/>
            <a:ext cx="228600" cy="228600"/>
          </a:xfrm>
          <a:prstGeom prst="ellipse">
            <a:avLst/>
          </a:prstGeom>
          <a:solidFill>
            <a:srgbClr val="BFBFBF"/>
          </a:solidFill>
          <a:ln w="9525">
            <a:solidFill>
              <a:schemeClr val="tx1"/>
            </a:solidFill>
            <a:round/>
            <a:headEnd/>
            <a:tailEnd/>
          </a:ln>
          <a:effectLst/>
        </p:spPr>
        <p:txBody>
          <a:bodyPr wrap="none" anchor="ctr">
            <a:prstTxWarp prst="textNoShape">
              <a:avLst/>
            </a:prstTxWarp>
          </a:bodyPr>
          <a:lstStyle/>
          <a:p>
            <a:endParaRPr lang="en-US" sz="1050"/>
          </a:p>
        </p:txBody>
      </p:sp>
      <p:sp>
        <p:nvSpPr>
          <p:cNvPr id="28" name="Oval 9"/>
          <p:cNvSpPr>
            <a:spLocks noChangeArrowheads="1"/>
          </p:cNvSpPr>
          <p:nvPr/>
        </p:nvSpPr>
        <p:spPr bwMode="auto">
          <a:xfrm>
            <a:off x="4057650" y="3943350"/>
            <a:ext cx="228600" cy="2286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sz="1050"/>
          </a:p>
        </p:txBody>
      </p:sp>
      <p:sp>
        <p:nvSpPr>
          <p:cNvPr id="29" name="Oval 10"/>
          <p:cNvSpPr>
            <a:spLocks noChangeArrowheads="1"/>
          </p:cNvSpPr>
          <p:nvPr/>
        </p:nvSpPr>
        <p:spPr bwMode="auto">
          <a:xfrm>
            <a:off x="3257550" y="3943350"/>
            <a:ext cx="228600" cy="228600"/>
          </a:xfrm>
          <a:prstGeom prst="ellipse">
            <a:avLst/>
          </a:prstGeom>
          <a:solidFill>
            <a:srgbClr val="BFBFBF"/>
          </a:solidFill>
          <a:ln w="9525">
            <a:solidFill>
              <a:schemeClr val="tx1"/>
            </a:solidFill>
            <a:round/>
            <a:headEnd/>
            <a:tailEnd/>
          </a:ln>
          <a:effectLst/>
        </p:spPr>
        <p:txBody>
          <a:bodyPr wrap="none" anchor="ctr">
            <a:prstTxWarp prst="textNoShape">
              <a:avLst/>
            </a:prstTxWarp>
          </a:bodyPr>
          <a:lstStyle/>
          <a:p>
            <a:endParaRPr lang="en-US" sz="1050"/>
          </a:p>
        </p:txBody>
      </p:sp>
      <p:sp>
        <p:nvSpPr>
          <p:cNvPr id="30" name="Oval 11"/>
          <p:cNvSpPr>
            <a:spLocks noChangeArrowheads="1"/>
          </p:cNvSpPr>
          <p:nvPr/>
        </p:nvSpPr>
        <p:spPr bwMode="auto">
          <a:xfrm>
            <a:off x="6572250" y="4457700"/>
            <a:ext cx="228600" cy="228600"/>
          </a:xfrm>
          <a:prstGeom prst="ellipse">
            <a:avLst/>
          </a:prstGeom>
          <a:solidFill>
            <a:srgbClr val="BFBFBF"/>
          </a:solidFill>
          <a:ln w="9525">
            <a:solidFill>
              <a:schemeClr val="tx1"/>
            </a:solidFill>
            <a:round/>
            <a:headEnd/>
            <a:tailEnd/>
          </a:ln>
          <a:effectLst/>
        </p:spPr>
        <p:txBody>
          <a:bodyPr wrap="none" anchor="ctr">
            <a:prstTxWarp prst="textNoShape">
              <a:avLst/>
            </a:prstTxWarp>
          </a:bodyPr>
          <a:lstStyle/>
          <a:p>
            <a:endParaRPr lang="en-US" sz="1050"/>
          </a:p>
        </p:txBody>
      </p:sp>
      <p:sp>
        <p:nvSpPr>
          <p:cNvPr id="31" name="Oval 12"/>
          <p:cNvSpPr>
            <a:spLocks noChangeArrowheads="1"/>
          </p:cNvSpPr>
          <p:nvPr/>
        </p:nvSpPr>
        <p:spPr bwMode="auto">
          <a:xfrm>
            <a:off x="5486400" y="3943350"/>
            <a:ext cx="228600" cy="228600"/>
          </a:xfrm>
          <a:prstGeom prst="ellipse">
            <a:avLst/>
          </a:prstGeom>
          <a:solidFill>
            <a:srgbClr val="BFBFBF"/>
          </a:solidFill>
          <a:ln w="9525">
            <a:solidFill>
              <a:schemeClr val="tx1"/>
            </a:solidFill>
            <a:round/>
            <a:headEnd/>
            <a:tailEnd/>
          </a:ln>
          <a:effectLst/>
        </p:spPr>
        <p:txBody>
          <a:bodyPr wrap="none" anchor="ctr">
            <a:prstTxWarp prst="textNoShape">
              <a:avLst/>
            </a:prstTxWarp>
          </a:bodyPr>
          <a:lstStyle/>
          <a:p>
            <a:endParaRPr lang="en-US" sz="1050"/>
          </a:p>
        </p:txBody>
      </p:sp>
      <p:sp>
        <p:nvSpPr>
          <p:cNvPr id="32" name="Oval 13"/>
          <p:cNvSpPr>
            <a:spLocks noChangeArrowheads="1"/>
          </p:cNvSpPr>
          <p:nvPr/>
        </p:nvSpPr>
        <p:spPr bwMode="auto">
          <a:xfrm>
            <a:off x="2171700" y="4572000"/>
            <a:ext cx="228600" cy="228600"/>
          </a:xfrm>
          <a:prstGeom prst="ellipse">
            <a:avLst/>
          </a:prstGeom>
          <a:solidFill>
            <a:schemeClr val="bg1">
              <a:lumMod val="75000"/>
            </a:schemeClr>
          </a:solidFill>
          <a:ln w="9525">
            <a:solidFill>
              <a:schemeClr val="tx1"/>
            </a:solidFill>
            <a:round/>
            <a:headEnd/>
            <a:tailEnd/>
          </a:ln>
          <a:effectLst/>
        </p:spPr>
        <p:txBody>
          <a:bodyPr wrap="none" anchor="ctr">
            <a:prstTxWarp prst="textNoShape">
              <a:avLst/>
            </a:prstTxWarp>
          </a:bodyPr>
          <a:lstStyle/>
          <a:p>
            <a:endParaRPr lang="en-US" sz="1050"/>
          </a:p>
        </p:txBody>
      </p:sp>
      <p:sp>
        <p:nvSpPr>
          <p:cNvPr id="33" name="Oval 14"/>
          <p:cNvSpPr>
            <a:spLocks noChangeArrowheads="1"/>
          </p:cNvSpPr>
          <p:nvPr/>
        </p:nvSpPr>
        <p:spPr bwMode="auto">
          <a:xfrm>
            <a:off x="5772150" y="4400550"/>
            <a:ext cx="228600" cy="228600"/>
          </a:xfrm>
          <a:prstGeom prst="ellipse">
            <a:avLst/>
          </a:prstGeom>
          <a:solidFill>
            <a:srgbClr val="BFBFBF"/>
          </a:solidFill>
          <a:ln w="9525">
            <a:solidFill>
              <a:schemeClr val="tx1"/>
            </a:solidFill>
            <a:round/>
            <a:headEnd/>
            <a:tailEnd/>
          </a:ln>
          <a:effectLst/>
        </p:spPr>
        <p:txBody>
          <a:bodyPr wrap="none" anchor="ctr">
            <a:prstTxWarp prst="textNoShape">
              <a:avLst/>
            </a:prstTxWarp>
          </a:bodyPr>
          <a:lstStyle/>
          <a:p>
            <a:endParaRPr lang="en-US" sz="1050"/>
          </a:p>
        </p:txBody>
      </p:sp>
      <p:sp>
        <p:nvSpPr>
          <p:cNvPr id="34" name="Rectangle 15"/>
          <p:cNvSpPr>
            <a:spLocks noChangeArrowheads="1"/>
          </p:cNvSpPr>
          <p:nvPr/>
        </p:nvSpPr>
        <p:spPr bwMode="auto">
          <a:xfrm>
            <a:off x="3314700" y="3943350"/>
            <a:ext cx="171450" cy="171450"/>
          </a:xfrm>
          <a:prstGeom prst="rect">
            <a:avLst/>
          </a:prstGeom>
          <a:solidFill>
            <a:srgbClr val="0000CC"/>
          </a:solidFill>
          <a:ln w="9525">
            <a:solidFill>
              <a:schemeClr val="tx1"/>
            </a:solidFill>
            <a:miter lim="800000"/>
            <a:headEnd/>
            <a:tailEnd/>
          </a:ln>
          <a:effectLst/>
        </p:spPr>
        <p:txBody>
          <a:bodyPr wrap="none" anchor="ctr">
            <a:prstTxWarp prst="textNoShape">
              <a:avLst/>
            </a:prstTxWarp>
          </a:bodyPr>
          <a:lstStyle/>
          <a:p>
            <a:endParaRPr lang="en-US" sz="1050"/>
          </a:p>
        </p:txBody>
      </p:sp>
      <p:sp>
        <p:nvSpPr>
          <p:cNvPr id="35" name="Rectangle 16"/>
          <p:cNvSpPr>
            <a:spLocks noChangeArrowheads="1"/>
          </p:cNvSpPr>
          <p:nvPr/>
        </p:nvSpPr>
        <p:spPr bwMode="auto">
          <a:xfrm>
            <a:off x="4800600" y="3429000"/>
            <a:ext cx="171450" cy="17145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sz="1050"/>
          </a:p>
        </p:txBody>
      </p:sp>
      <p:sp>
        <p:nvSpPr>
          <p:cNvPr id="36" name="Rectangle 17"/>
          <p:cNvSpPr>
            <a:spLocks noChangeArrowheads="1"/>
          </p:cNvSpPr>
          <p:nvPr/>
        </p:nvSpPr>
        <p:spPr bwMode="auto">
          <a:xfrm>
            <a:off x="5486400" y="3943350"/>
            <a:ext cx="171450" cy="171450"/>
          </a:xfrm>
          <a:prstGeom prst="rect">
            <a:avLst/>
          </a:prstGeom>
          <a:solidFill>
            <a:srgbClr val="CC0099"/>
          </a:solidFill>
          <a:ln w="9525">
            <a:solidFill>
              <a:schemeClr val="tx1"/>
            </a:solidFill>
            <a:miter lim="800000"/>
            <a:headEnd/>
            <a:tailEnd/>
          </a:ln>
          <a:effectLst/>
        </p:spPr>
        <p:txBody>
          <a:bodyPr wrap="none" anchor="ctr">
            <a:prstTxWarp prst="textNoShape">
              <a:avLst/>
            </a:prstTxWarp>
          </a:bodyPr>
          <a:lstStyle/>
          <a:p>
            <a:endParaRPr lang="en-US" sz="1050"/>
          </a:p>
        </p:txBody>
      </p:sp>
      <p:cxnSp>
        <p:nvCxnSpPr>
          <p:cNvPr id="21" name="Straight Connector 20"/>
          <p:cNvCxnSpPr>
            <a:stCxn id="28" idx="7"/>
            <a:endCxn id="35" idx="2"/>
          </p:cNvCxnSpPr>
          <p:nvPr/>
        </p:nvCxnSpPr>
        <p:spPr bwMode="auto">
          <a:xfrm flipV="1">
            <a:off x="4252773" y="3600450"/>
            <a:ext cx="633553" cy="376378"/>
          </a:xfrm>
          <a:prstGeom prst="line">
            <a:avLst/>
          </a:prstGeom>
          <a:noFill/>
          <a:ln w="38100" cap="flat" cmpd="sng" algn="ctr">
            <a:solidFill>
              <a:srgbClr val="FF0000"/>
            </a:solidFill>
            <a:prstDash val="solid"/>
            <a:miter lim="800000"/>
            <a:headEnd type="none" w="med" len="med"/>
            <a:tailEnd type="none" w="med" len="med"/>
          </a:ln>
          <a:effectLst/>
        </p:spPr>
      </p:cxnSp>
      <p:cxnSp>
        <p:nvCxnSpPr>
          <p:cNvPr id="39" name="Straight Connector 38"/>
          <p:cNvCxnSpPr>
            <a:stCxn id="28" idx="6"/>
            <a:endCxn id="36" idx="1"/>
          </p:cNvCxnSpPr>
          <p:nvPr/>
        </p:nvCxnSpPr>
        <p:spPr bwMode="auto">
          <a:xfrm flipV="1">
            <a:off x="4286250" y="4029075"/>
            <a:ext cx="1200150" cy="28575"/>
          </a:xfrm>
          <a:prstGeom prst="line">
            <a:avLst/>
          </a:prstGeom>
          <a:noFill/>
          <a:ln w="38100" cap="flat" cmpd="sng" algn="ctr">
            <a:solidFill>
              <a:srgbClr val="660066"/>
            </a:solidFill>
            <a:prstDash val="solid"/>
            <a:miter lim="800000"/>
            <a:headEnd type="none" w="med" len="med"/>
            <a:tailEnd type="none" w="med" len="med"/>
          </a:ln>
          <a:effectLst/>
        </p:spPr>
      </p:cxnSp>
      <p:cxnSp>
        <p:nvCxnSpPr>
          <p:cNvPr id="44" name="Straight Connector 43"/>
          <p:cNvCxnSpPr>
            <a:stCxn id="34" idx="3"/>
            <a:endCxn id="28" idx="2"/>
          </p:cNvCxnSpPr>
          <p:nvPr/>
        </p:nvCxnSpPr>
        <p:spPr bwMode="auto">
          <a:xfrm>
            <a:off x="3486150" y="4029075"/>
            <a:ext cx="571500" cy="28575"/>
          </a:xfrm>
          <a:prstGeom prst="line">
            <a:avLst/>
          </a:prstGeom>
          <a:noFill/>
          <a:ln w="38100" cap="flat" cmpd="sng" algn="ctr">
            <a:solidFill>
              <a:srgbClr val="0000FF"/>
            </a:solidFill>
            <a:prstDash val="solid"/>
            <a:miter lim="800000"/>
            <a:headEnd type="none" w="med" len="med"/>
            <a:tailEnd type="none" w="med" len="med"/>
          </a:ln>
          <a:effectLst/>
        </p:spPr>
      </p:cxnSp>
      <p:sp>
        <p:nvSpPr>
          <p:cNvPr id="37" name="TextBox 36"/>
          <p:cNvSpPr txBox="1"/>
          <p:nvPr/>
        </p:nvSpPr>
        <p:spPr>
          <a:xfrm>
            <a:off x="2806749" y="4696326"/>
            <a:ext cx="4275529" cy="369332"/>
          </a:xfrm>
          <a:prstGeom prst="rect">
            <a:avLst/>
          </a:prstGeom>
          <a:noFill/>
        </p:spPr>
        <p:txBody>
          <a:bodyPr wrap="none" rtlCol="0">
            <a:spAutoFit/>
          </a:bodyPr>
          <a:lstStyle/>
          <a:p>
            <a:r>
              <a:rPr lang="en-US" sz="1800" dirty="0">
                <a:solidFill>
                  <a:srgbClr val="FF0000"/>
                </a:solidFill>
              </a:rPr>
              <a:t>What distance measure should we use?</a:t>
            </a:r>
          </a:p>
        </p:txBody>
      </p:sp>
    </p:spTree>
    <p:extLst>
      <p:ext uri="{BB962C8B-B14F-4D97-AF65-F5344CB8AC3E}">
        <p14:creationId xmlns:p14="http://schemas.microsoft.com/office/powerpoint/2010/main" val="2128378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36E35A-BCC2-B1A7-AB9D-510AAFE4DD65}"/>
              </a:ext>
            </a:extLst>
          </p:cNvPr>
          <p:cNvPicPr>
            <a:picLocks noChangeAspect="1"/>
          </p:cNvPicPr>
          <p:nvPr/>
        </p:nvPicPr>
        <p:blipFill>
          <a:blip r:embed="rId2"/>
          <a:stretch>
            <a:fillRect/>
          </a:stretch>
        </p:blipFill>
        <p:spPr>
          <a:xfrm>
            <a:off x="0" y="1"/>
            <a:ext cx="9144000" cy="1208489"/>
          </a:xfrm>
          <a:prstGeom prst="rect">
            <a:avLst/>
          </a:prstGeom>
        </p:spPr>
      </p:pic>
      <p:sp>
        <p:nvSpPr>
          <p:cNvPr id="7170" name="Rectangle 2"/>
          <p:cNvSpPr>
            <a:spLocks noGrp="1" noChangeArrowheads="1"/>
          </p:cNvSpPr>
          <p:nvPr>
            <p:ph type="title"/>
          </p:nvPr>
        </p:nvSpPr>
        <p:spPr/>
        <p:txBody>
          <a:bodyPr>
            <a:normAutofit/>
          </a:bodyPr>
          <a:lstStyle/>
          <a:p>
            <a:pPr eaLnBrk="1" hangingPunct="1"/>
            <a:r>
              <a:rPr lang="en-US" b="1" dirty="0">
                <a:solidFill>
                  <a:schemeClr val="bg1"/>
                </a:solidFill>
                <a:latin typeface="Arial" charset="0"/>
              </a:rPr>
              <a:t>Common Distance measures:</a:t>
            </a:r>
          </a:p>
        </p:txBody>
      </p:sp>
      <p:sp>
        <p:nvSpPr>
          <p:cNvPr id="7171" name="Rectangle 3"/>
          <p:cNvSpPr>
            <a:spLocks noGrp="1" noChangeArrowheads="1"/>
          </p:cNvSpPr>
          <p:nvPr>
            <p:ph idx="1"/>
          </p:nvPr>
        </p:nvSpPr>
        <p:spPr>
          <a:xfrm>
            <a:off x="647490" y="1208490"/>
            <a:ext cx="7867859" cy="3820710"/>
          </a:xfrm>
        </p:spPr>
        <p:txBody>
          <a:bodyPr>
            <a:normAutofit/>
          </a:bodyPr>
          <a:lstStyle/>
          <a:p>
            <a:r>
              <a:rPr lang="en-US" sz="1950" i="1" dirty="0">
                <a:latin typeface="Arial" charset="0"/>
              </a:rPr>
              <a:t>Distance measure</a:t>
            </a:r>
            <a:r>
              <a:rPr lang="en-US" sz="1950" dirty="0">
                <a:latin typeface="Arial" charset="0"/>
              </a:rPr>
              <a:t> will determine how the </a:t>
            </a:r>
            <a:r>
              <a:rPr lang="en-US" sz="1950" i="1" dirty="0">
                <a:latin typeface="Arial" charset="0"/>
              </a:rPr>
              <a:t>similarity</a:t>
            </a:r>
            <a:r>
              <a:rPr lang="en-US" sz="1950" dirty="0">
                <a:latin typeface="Arial" charset="0"/>
              </a:rPr>
              <a:t> of two elements is calculated and it will influence the shape of the clusters.</a:t>
            </a:r>
          </a:p>
          <a:p>
            <a:r>
              <a:rPr lang="en-US" sz="1950" dirty="0">
                <a:latin typeface="Arial" charset="0"/>
              </a:rPr>
              <a:t>They include:</a:t>
            </a:r>
          </a:p>
          <a:p>
            <a:pPr lvl="1">
              <a:buFont typeface="Wingdings" panose="05000000000000000000" pitchFamily="2" charset="2"/>
              <a:buChar char="ü"/>
            </a:pPr>
            <a:r>
              <a:rPr lang="en-US" sz="1650" dirty="0">
                <a:latin typeface="Arial" charset="0"/>
              </a:rPr>
              <a:t>The </a:t>
            </a:r>
            <a:r>
              <a:rPr lang="en-US" sz="1650" u="sng" dirty="0">
                <a:latin typeface="Arial" charset="0"/>
                <a:hlinkClick r:id="rId3" tooltip="Euclidean distance"/>
              </a:rPr>
              <a:t>Euclidean distance</a:t>
            </a:r>
            <a:r>
              <a:rPr lang="en-US" sz="1650" dirty="0">
                <a:latin typeface="Arial" charset="0"/>
              </a:rPr>
              <a:t> is given by: </a:t>
            </a:r>
          </a:p>
          <a:p>
            <a:pPr lvl="1">
              <a:buFont typeface="Wingdings" panose="05000000000000000000" pitchFamily="2" charset="2"/>
              <a:buChar char="ü"/>
            </a:pPr>
            <a:endParaRPr lang="en-US" sz="1650" dirty="0">
              <a:latin typeface="Arial" charset="0"/>
            </a:endParaRPr>
          </a:p>
          <a:p>
            <a:pPr lvl="1">
              <a:buFont typeface="Wingdings" panose="05000000000000000000" pitchFamily="2" charset="2"/>
              <a:buChar char="ü"/>
            </a:pPr>
            <a:endParaRPr lang="en-US" sz="1650" dirty="0">
              <a:latin typeface="Arial" charset="0"/>
            </a:endParaRPr>
          </a:p>
          <a:p>
            <a:pPr lvl="1">
              <a:buFont typeface="Wingdings" panose="05000000000000000000" pitchFamily="2" charset="2"/>
              <a:buChar char="ü"/>
            </a:pPr>
            <a:endParaRPr lang="en-US" sz="1650" dirty="0">
              <a:latin typeface="Arial" charset="0"/>
            </a:endParaRPr>
          </a:p>
          <a:p>
            <a:pPr lvl="1">
              <a:buFont typeface="Wingdings" panose="05000000000000000000" pitchFamily="2" charset="2"/>
              <a:buChar char="ü"/>
            </a:pPr>
            <a:r>
              <a:rPr lang="en-US" sz="1650" dirty="0">
                <a:latin typeface="Arial" charset="0"/>
              </a:rPr>
              <a:t>The </a:t>
            </a:r>
            <a:r>
              <a:rPr lang="en-US" sz="1650" u="sng" dirty="0">
                <a:latin typeface="Arial" charset="0"/>
                <a:hlinkClick r:id="rId4" tooltip="Manhattan distance"/>
              </a:rPr>
              <a:t>Manhattan distance</a:t>
            </a:r>
            <a:r>
              <a:rPr lang="en-US" sz="1650" dirty="0">
                <a:latin typeface="Arial" charset="0"/>
              </a:rPr>
              <a:t> is given by:</a:t>
            </a:r>
          </a:p>
          <a:p>
            <a:pPr eaLnBrk="1" hangingPunct="1">
              <a:lnSpc>
                <a:spcPct val="90000"/>
              </a:lnSpc>
              <a:buFont typeface="Wingdings" charset="0"/>
              <a:buNone/>
            </a:pPr>
            <a:endParaRPr lang="en-US" sz="1950" dirty="0">
              <a:latin typeface="Arial" charset="0"/>
            </a:endParaRPr>
          </a:p>
          <a:p>
            <a:pPr algn="just" eaLnBrk="1" hangingPunct="1">
              <a:lnSpc>
                <a:spcPct val="90000"/>
              </a:lnSpc>
              <a:buFont typeface="Wingdings" charset="0"/>
              <a:buNone/>
            </a:pPr>
            <a:r>
              <a:rPr lang="en-US" sz="1950" dirty="0">
                <a:latin typeface="Arial" charset="0"/>
              </a:rPr>
              <a:t> </a:t>
            </a:r>
          </a:p>
        </p:txBody>
      </p:sp>
      <p:pic>
        <p:nvPicPr>
          <p:cNvPr id="4" name="Picture 3">
            <a:extLst>
              <a:ext uri="{FF2B5EF4-FFF2-40B4-BE49-F238E27FC236}">
                <a16:creationId xmlns:a16="http://schemas.microsoft.com/office/drawing/2014/main" id="{871FB3EF-D954-62BC-0085-12C82881749E}"/>
              </a:ext>
            </a:extLst>
          </p:cNvPr>
          <p:cNvPicPr>
            <a:picLocks noChangeAspect="1"/>
          </p:cNvPicPr>
          <p:nvPr/>
        </p:nvPicPr>
        <p:blipFill>
          <a:blip r:embed="rId5"/>
          <a:stretch>
            <a:fillRect/>
          </a:stretch>
        </p:blipFill>
        <p:spPr>
          <a:xfrm>
            <a:off x="2854351" y="4030026"/>
            <a:ext cx="2920947" cy="849313"/>
          </a:xfrm>
          <a:prstGeom prst="rect">
            <a:avLst/>
          </a:prstGeom>
        </p:spPr>
      </p:pic>
      <p:pic>
        <p:nvPicPr>
          <p:cNvPr id="2050" name="Picture 2" descr="Optimising pairwise Euclidean distance calculations using Python | by TU |  Towards Data Science">
            <a:extLst>
              <a:ext uri="{FF2B5EF4-FFF2-40B4-BE49-F238E27FC236}">
                <a16:creationId xmlns:a16="http://schemas.microsoft.com/office/drawing/2014/main" id="{F9865674-D7D3-E30A-9479-F8B84B2AD4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3230" y="2805722"/>
            <a:ext cx="2663190" cy="92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298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3F8C1-D322-FD8E-DDB1-C8336431F1B4}"/>
              </a:ext>
            </a:extLst>
          </p:cNvPr>
          <p:cNvPicPr>
            <a:picLocks noChangeAspect="1"/>
          </p:cNvPicPr>
          <p:nvPr/>
        </p:nvPicPr>
        <p:blipFill>
          <a:blip r:embed="rId2"/>
          <a:stretch>
            <a:fillRect/>
          </a:stretch>
        </p:blipFill>
        <p:spPr>
          <a:xfrm>
            <a:off x="0" y="1"/>
            <a:ext cx="9144000" cy="1208489"/>
          </a:xfrm>
          <a:prstGeom prst="rect">
            <a:avLst/>
          </a:prstGeom>
        </p:spPr>
      </p:pic>
      <p:sp>
        <p:nvSpPr>
          <p:cNvPr id="11266" name="Rectangle 2"/>
          <p:cNvSpPr>
            <a:spLocks noGrp="1" noChangeArrowheads="1"/>
          </p:cNvSpPr>
          <p:nvPr>
            <p:ph type="title"/>
          </p:nvPr>
        </p:nvSpPr>
        <p:spPr/>
        <p:txBody>
          <a:bodyPr/>
          <a:lstStyle/>
          <a:p>
            <a:pPr eaLnBrk="1" hangingPunct="1"/>
            <a:r>
              <a:rPr lang="en-US" b="1" dirty="0">
                <a:solidFill>
                  <a:schemeClr val="bg1"/>
                </a:solidFill>
                <a:latin typeface="Arial" charset="0"/>
              </a:rPr>
              <a:t>K-Means Clustering</a:t>
            </a:r>
          </a:p>
        </p:txBody>
      </p:sp>
      <mc:AlternateContent xmlns:mc="http://schemas.openxmlformats.org/markup-compatibility/2006" xmlns:a14="http://schemas.microsoft.com/office/drawing/2010/main">
        <mc:Choice Requires="a14">
          <p:sp>
            <p:nvSpPr>
              <p:cNvPr id="11267" name="Rectangle 3"/>
              <p:cNvSpPr>
                <a:spLocks noGrp="1" noChangeArrowheads="1"/>
              </p:cNvSpPr>
              <p:nvPr>
                <p:ph idx="1"/>
              </p:nvPr>
            </p:nvSpPr>
            <p:spPr/>
            <p:txBody>
              <a:bodyPr/>
              <a:lstStyle/>
              <a:p>
                <a:pPr eaLnBrk="1" hangingPunct="1"/>
                <a:r>
                  <a:rPr lang="en-US" dirty="0">
                    <a:latin typeface="Arial" charset="0"/>
                  </a:rPr>
                  <a:t>Simply speaking k-means clustering is an algorithm to classify or to group the objects based on attributes/features into </a:t>
                </a:r>
                <a14:m>
                  <m:oMath xmlns:m="http://schemas.openxmlformats.org/officeDocument/2006/math">
                    <m:r>
                      <a:rPr lang="en-US" i="1" dirty="0" smtClean="0">
                        <a:latin typeface="Cambria Math" panose="02040503050406030204" pitchFamily="18" charset="0"/>
                      </a:rPr>
                      <m:t>𝐾</m:t>
                    </m:r>
                  </m:oMath>
                </a14:m>
                <a:r>
                  <a:rPr lang="en-US" dirty="0">
                    <a:latin typeface="Arial" charset="0"/>
                  </a:rPr>
                  <a:t> number of group. </a:t>
                </a:r>
              </a:p>
              <a:p>
                <a:pPr eaLnBrk="1" hangingPunct="1"/>
                <a14:m>
                  <m:oMath xmlns:m="http://schemas.openxmlformats.org/officeDocument/2006/math">
                    <m:r>
                      <a:rPr lang="en-US" i="1" dirty="0" smtClean="0">
                        <a:latin typeface="Cambria Math" panose="02040503050406030204" pitchFamily="18" charset="0"/>
                      </a:rPr>
                      <m:t>𝐾</m:t>
                    </m:r>
                  </m:oMath>
                </a14:m>
                <a:r>
                  <a:rPr lang="en-US" dirty="0">
                    <a:latin typeface="Arial" charset="0"/>
                  </a:rPr>
                  <a:t> is positive integer number. </a:t>
                </a:r>
              </a:p>
              <a:p>
                <a:pPr eaLnBrk="1" hangingPunct="1"/>
                <a:r>
                  <a:rPr lang="en-US" dirty="0">
                    <a:latin typeface="Arial" charset="0"/>
                  </a:rPr>
                  <a:t>The grouping is done by minimizing the sum of squares of distances between data and the corresponding cluster centroid.</a:t>
                </a:r>
              </a:p>
              <a:p>
                <a:pPr eaLnBrk="1" hangingPunct="1">
                  <a:buFont typeface="Wingdings" charset="0"/>
                  <a:buNone/>
                </a:pPr>
                <a:endParaRPr lang="en-US" dirty="0">
                  <a:latin typeface="Arial" charset="0"/>
                </a:endParaRPr>
              </a:p>
            </p:txBody>
          </p:sp>
        </mc:Choice>
        <mc:Fallback xmlns="">
          <p:sp>
            <p:nvSpPr>
              <p:cNvPr id="11267" name="Rectangle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665831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4"/>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US" b="1" dirty="0">
                <a:solidFill>
                  <a:schemeClr val="bg1"/>
                </a:solidFill>
                <a:latin typeface="Arial" charset="0"/>
              </a:rPr>
              <a:t>K-Means Clustering</a:t>
            </a:r>
            <a:endParaRPr lang="en-SG" b="1" dirty="0">
              <a:solidFill>
                <a:srgbClr val="FFFFFF"/>
              </a:solidFill>
            </a:endParaRPr>
          </a:p>
        </p:txBody>
      </p:sp>
      <p:sp>
        <p:nvSpPr>
          <p:cNvPr id="2" name="Slide Number Placeholder 1">
            <a:extLst>
              <a:ext uri="{FF2B5EF4-FFF2-40B4-BE49-F238E27FC236}">
                <a16:creationId xmlns:a16="http://schemas.microsoft.com/office/drawing/2014/main" id="{BA177494-12AC-46D7-9868-07F9A4B71245}"/>
              </a:ext>
            </a:extLst>
          </p:cNvPr>
          <p:cNvSpPr>
            <a:spLocks noGrp="1"/>
          </p:cNvSpPr>
          <p:nvPr>
            <p:ph type="sldNum" sz="quarter" idx="12"/>
          </p:nvPr>
        </p:nvSpPr>
        <p:spPr/>
        <p:txBody>
          <a:bodyPr/>
          <a:lstStyle/>
          <a:p>
            <a:fld id="{33F988A5-A627-4BE8-A7A2-F038556E4D3A}" type="slidenum">
              <a:rPr lang="en-SG" smtClean="0"/>
              <a:t>46</a:t>
            </a:fld>
            <a:endParaRPr lang="en-SG"/>
          </a:p>
        </p:txBody>
      </p:sp>
      <p:pic>
        <p:nvPicPr>
          <p:cNvPr id="3" name="Online Media 2" title="k means clustering example HD">
            <a:hlinkClick r:id="" action="ppaction://media"/>
            <a:extLst>
              <a:ext uri="{FF2B5EF4-FFF2-40B4-BE49-F238E27FC236}">
                <a16:creationId xmlns:a16="http://schemas.microsoft.com/office/drawing/2014/main" id="{8C4408C9-EED4-4DD2-DD54-F1DA2279FC1A}"/>
              </a:ext>
            </a:extLst>
          </p:cNvPr>
          <p:cNvPicPr>
            <a:picLocks noRot="1" noChangeAspect="1"/>
          </p:cNvPicPr>
          <p:nvPr>
            <a:videoFile r:link="rId1"/>
          </p:nvPr>
        </p:nvPicPr>
        <p:blipFill>
          <a:blip r:embed="rId5"/>
          <a:stretch>
            <a:fillRect/>
          </a:stretch>
        </p:blipFill>
        <p:spPr>
          <a:xfrm>
            <a:off x="2258060" y="1361136"/>
            <a:ext cx="4748613" cy="3561460"/>
          </a:xfrm>
          <a:prstGeom prst="rect">
            <a:avLst/>
          </a:prstGeom>
        </p:spPr>
      </p:pic>
    </p:spTree>
    <p:extLst>
      <p:ext uri="{BB962C8B-B14F-4D97-AF65-F5344CB8AC3E}">
        <p14:creationId xmlns:p14="http://schemas.microsoft.com/office/powerpoint/2010/main" val="42492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E88F71-B7D3-C7D0-420D-9664810BFA15}"/>
              </a:ext>
            </a:extLst>
          </p:cNvPr>
          <p:cNvPicPr>
            <a:picLocks noChangeAspect="1"/>
          </p:cNvPicPr>
          <p:nvPr/>
        </p:nvPicPr>
        <p:blipFill>
          <a:blip r:embed="rId2"/>
          <a:stretch>
            <a:fillRect/>
          </a:stretch>
        </p:blipFill>
        <p:spPr>
          <a:xfrm>
            <a:off x="0" y="1"/>
            <a:ext cx="9144000" cy="1208489"/>
          </a:xfrm>
          <a:prstGeom prst="rect">
            <a:avLst/>
          </a:prstGeom>
        </p:spPr>
      </p:pic>
      <p:sp>
        <p:nvSpPr>
          <p:cNvPr id="12290" name="Rectangle 2"/>
          <p:cNvSpPr>
            <a:spLocks noGrp="1" noChangeArrowheads="1"/>
          </p:cNvSpPr>
          <p:nvPr>
            <p:ph type="title"/>
          </p:nvPr>
        </p:nvSpPr>
        <p:spPr>
          <a:xfrm>
            <a:off x="628650" y="107145"/>
            <a:ext cx="7959090" cy="994200"/>
          </a:xfrm>
        </p:spPr>
        <p:txBody>
          <a:bodyPr>
            <a:normAutofit/>
          </a:bodyPr>
          <a:lstStyle/>
          <a:p>
            <a:pPr eaLnBrk="1" hangingPunct="1"/>
            <a:r>
              <a:rPr lang="en-US" b="1" dirty="0">
                <a:solidFill>
                  <a:schemeClr val="bg1"/>
                </a:solidFill>
                <a:latin typeface="Arial" charset="0"/>
              </a:rPr>
              <a:t>How the K-Mean Clustering algorithm works?</a:t>
            </a:r>
          </a:p>
        </p:txBody>
      </p:sp>
      <p:pic>
        <p:nvPicPr>
          <p:cNvPr id="12291" name="Picture 5" descr="K means clustering algorithm"/>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66589" r="-66589"/>
          <a:stretch>
            <a:fillRect/>
          </a:stretch>
        </p:blipFill>
        <p:spPr>
          <a:xfrm>
            <a:off x="628649" y="1369218"/>
            <a:ext cx="8090093" cy="3347561"/>
          </a:xfrm>
          <a:noFill/>
        </p:spPr>
      </p:pic>
    </p:spTree>
    <p:extLst>
      <p:ext uri="{BB962C8B-B14F-4D97-AF65-F5344CB8AC3E}">
        <p14:creationId xmlns:p14="http://schemas.microsoft.com/office/powerpoint/2010/main" val="1415818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1257300" y="2565678"/>
            <a:ext cx="67437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marL="257175" indent="-257175" algn="just"/>
            <a:endParaRPr lang="en-US" sz="1800"/>
          </a:p>
        </p:txBody>
      </p:sp>
      <p:sp>
        <p:nvSpPr>
          <p:cNvPr id="13316" name="Rectangle 10"/>
          <p:cNvSpPr>
            <a:spLocks noGrp="1" noChangeArrowheads="1"/>
          </p:cNvSpPr>
          <p:nvPr>
            <p:ph idx="1"/>
          </p:nvPr>
        </p:nvSpPr>
        <p:spPr>
          <a:xfrm>
            <a:off x="628650" y="1369219"/>
            <a:ext cx="7886700" cy="3263400"/>
          </a:xfrm>
        </p:spPr>
        <p:txBody>
          <a:bodyPr>
            <a:normAutofit/>
          </a:bodyPr>
          <a:lstStyle/>
          <a:p>
            <a:pPr eaLnBrk="1" hangingPunct="1">
              <a:lnSpc>
                <a:spcPct val="120000"/>
              </a:lnSpc>
              <a:buFont typeface="Wingdings" panose="05000000000000000000" pitchFamily="2" charset="2"/>
              <a:buChar char="Ø"/>
            </a:pPr>
            <a:r>
              <a:rPr lang="en-US" sz="1950" b="1" u="sng" dirty="0">
                <a:latin typeface="Arial" charset="0"/>
              </a:rPr>
              <a:t>Step 1:</a:t>
            </a:r>
            <a:r>
              <a:rPr lang="en-US" sz="1950" dirty="0">
                <a:latin typeface="Arial" charset="0"/>
              </a:rPr>
              <a:t> Begin with a decision on the value of k = number of clusters .</a:t>
            </a:r>
          </a:p>
          <a:p>
            <a:pPr eaLnBrk="1" hangingPunct="1">
              <a:lnSpc>
                <a:spcPct val="120000"/>
              </a:lnSpc>
              <a:buFont typeface="Wingdings" panose="05000000000000000000" pitchFamily="2" charset="2"/>
              <a:buChar char="Ø"/>
            </a:pPr>
            <a:r>
              <a:rPr lang="en-US" sz="1950" b="1" u="sng" dirty="0">
                <a:latin typeface="Arial" charset="0"/>
              </a:rPr>
              <a:t>Step 2</a:t>
            </a:r>
            <a:r>
              <a:rPr lang="en-US" sz="1950" dirty="0">
                <a:latin typeface="Arial" charset="0"/>
              </a:rPr>
              <a:t>: Put any initial partition that classifies the data into k clusters. You may  assign the training samples randomly, or systematically as the following: </a:t>
            </a:r>
          </a:p>
          <a:p>
            <a:pPr lvl="1">
              <a:lnSpc>
                <a:spcPct val="120000"/>
              </a:lnSpc>
              <a:buFont typeface="Wingdings" panose="05000000000000000000" pitchFamily="2" charset="2"/>
              <a:buChar char="v"/>
            </a:pPr>
            <a:r>
              <a:rPr lang="en-US" sz="1350" dirty="0">
                <a:latin typeface="Arial" charset="0"/>
              </a:rPr>
              <a:t>Take the first k training sample as single-element clusters      </a:t>
            </a:r>
          </a:p>
          <a:p>
            <a:pPr lvl="1">
              <a:lnSpc>
                <a:spcPct val="120000"/>
              </a:lnSpc>
              <a:buFont typeface="Wingdings" panose="05000000000000000000" pitchFamily="2" charset="2"/>
              <a:buChar char="v"/>
            </a:pPr>
            <a:r>
              <a:rPr lang="en-US" sz="1350" dirty="0">
                <a:latin typeface="Arial" charset="0"/>
              </a:rPr>
              <a:t>Assign each of the remaining (N-k) training sample to the cluster with the nearest centroid. After each  assignment, recompute the centroid of the gaining  cluster. </a:t>
            </a:r>
          </a:p>
          <a:p>
            <a:pPr eaLnBrk="1" hangingPunct="1">
              <a:lnSpc>
                <a:spcPct val="120000"/>
              </a:lnSpc>
              <a:buFont typeface="Wingdings" charset="0"/>
              <a:buNone/>
            </a:pPr>
            <a:endParaRPr lang="en-US" sz="1950" dirty="0">
              <a:latin typeface="Arial" charset="0"/>
            </a:endParaRPr>
          </a:p>
        </p:txBody>
      </p:sp>
      <p:pic>
        <p:nvPicPr>
          <p:cNvPr id="2" name="Picture 1">
            <a:extLst>
              <a:ext uri="{FF2B5EF4-FFF2-40B4-BE49-F238E27FC236}">
                <a16:creationId xmlns:a16="http://schemas.microsoft.com/office/drawing/2014/main" id="{C331B758-0F2E-49EE-FA9E-DBE82DADCA1A}"/>
              </a:ext>
            </a:extLst>
          </p:cNvPr>
          <p:cNvPicPr>
            <a:picLocks noChangeAspect="1"/>
          </p:cNvPicPr>
          <p:nvPr/>
        </p:nvPicPr>
        <p:blipFill>
          <a:blip r:embed="rId2"/>
          <a:stretch>
            <a:fillRect/>
          </a:stretch>
        </p:blipFill>
        <p:spPr>
          <a:xfrm>
            <a:off x="0" y="1"/>
            <a:ext cx="9144000" cy="1208489"/>
          </a:xfrm>
          <a:prstGeom prst="rect">
            <a:avLst/>
          </a:prstGeom>
        </p:spPr>
      </p:pic>
      <p:sp>
        <p:nvSpPr>
          <p:cNvPr id="3" name="Rectangle 2">
            <a:extLst>
              <a:ext uri="{FF2B5EF4-FFF2-40B4-BE49-F238E27FC236}">
                <a16:creationId xmlns:a16="http://schemas.microsoft.com/office/drawing/2014/main" id="{ED99969A-1D5F-C90B-C61E-BC71791E5B1C}"/>
              </a:ext>
            </a:extLst>
          </p:cNvPr>
          <p:cNvSpPr txBox="1">
            <a:spLocks noChangeArrowheads="1"/>
          </p:cNvSpPr>
          <p:nvPr/>
        </p:nvSpPr>
        <p:spPr>
          <a:xfrm>
            <a:off x="628650" y="107145"/>
            <a:ext cx="7959090" cy="99420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b="1">
                <a:solidFill>
                  <a:schemeClr val="bg1"/>
                </a:solidFill>
                <a:latin typeface="Arial" charset="0"/>
              </a:rPr>
              <a:t>How the K-Mean Clustering algorithm works?</a:t>
            </a:r>
            <a:endParaRPr lang="en-US" b="1" dirty="0">
              <a:solidFill>
                <a:schemeClr val="bg1"/>
              </a:solidFill>
              <a:latin typeface="Arial" charset="0"/>
            </a:endParaRPr>
          </a:p>
        </p:txBody>
      </p:sp>
    </p:spTree>
    <p:extLst>
      <p:ext uri="{BB962C8B-B14F-4D97-AF65-F5344CB8AC3E}">
        <p14:creationId xmlns:p14="http://schemas.microsoft.com/office/powerpoint/2010/main" val="1046669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Arial" charset="0"/>
              </a:rPr>
              <a:t> </a:t>
            </a:r>
          </a:p>
        </p:txBody>
      </p:sp>
      <p:sp>
        <p:nvSpPr>
          <p:cNvPr id="14339" name="Rectangle 3"/>
          <p:cNvSpPr>
            <a:spLocks noGrp="1" noChangeArrowheads="1"/>
          </p:cNvSpPr>
          <p:nvPr>
            <p:ph idx="1"/>
          </p:nvPr>
        </p:nvSpPr>
        <p:spPr>
          <a:xfrm>
            <a:off x="510540" y="1531619"/>
            <a:ext cx="7886700" cy="3017521"/>
          </a:xfrm>
        </p:spPr>
        <p:txBody>
          <a:bodyPr>
            <a:normAutofit/>
          </a:bodyPr>
          <a:lstStyle/>
          <a:p>
            <a:pPr eaLnBrk="1" hangingPunct="1">
              <a:buFont typeface="Wingdings" panose="05000000000000000000" pitchFamily="2" charset="2"/>
              <a:buChar char="Ø"/>
            </a:pPr>
            <a:r>
              <a:rPr lang="en-US" sz="1950" b="1" u="sng" dirty="0">
                <a:latin typeface="Arial" charset="0"/>
              </a:rPr>
              <a:t>Step 3:</a:t>
            </a:r>
            <a:r>
              <a:rPr lang="en-US" sz="1950" dirty="0">
                <a:latin typeface="Arial" charset="0"/>
              </a:rPr>
              <a:t> Take each sample in sequence and compute its distance from the centroid of each of the clusters. If a sample is not currently in the cluster with the closest centroid, switch this sample to that cluster and update the centroid of the cluster gaining the new sample and the cluster losing the sample. </a:t>
            </a:r>
          </a:p>
          <a:p>
            <a:pPr eaLnBrk="1" hangingPunct="1">
              <a:buFont typeface="Wingdings" panose="05000000000000000000" pitchFamily="2" charset="2"/>
              <a:buChar char="Ø"/>
            </a:pPr>
            <a:endParaRPr lang="en-US" sz="1950" dirty="0">
              <a:latin typeface="Arial" charset="0"/>
            </a:endParaRPr>
          </a:p>
          <a:p>
            <a:pPr eaLnBrk="1" hangingPunct="1">
              <a:buFont typeface="Wingdings" panose="05000000000000000000" pitchFamily="2" charset="2"/>
              <a:buChar char="Ø"/>
            </a:pPr>
            <a:r>
              <a:rPr lang="en-US" sz="1950" b="1" u="sng" dirty="0">
                <a:latin typeface="Arial" charset="0"/>
              </a:rPr>
              <a:t>Step 4 .</a:t>
            </a:r>
            <a:r>
              <a:rPr lang="en-US" sz="1950" dirty="0">
                <a:latin typeface="Arial" charset="0"/>
              </a:rPr>
              <a:t> Repeat step 3 until convergence is achieved, that is until a pass through the training sample causes no new assignments. </a:t>
            </a:r>
          </a:p>
          <a:p>
            <a:pPr eaLnBrk="1" hangingPunct="1">
              <a:buFont typeface="Wingdings" panose="05000000000000000000" pitchFamily="2" charset="2"/>
              <a:buChar char="Ø"/>
            </a:pPr>
            <a:endParaRPr lang="en-US" sz="1950" dirty="0">
              <a:latin typeface="Arial" charset="0"/>
            </a:endParaRPr>
          </a:p>
          <a:p>
            <a:pPr>
              <a:buFont typeface="Wingdings" panose="05000000000000000000" pitchFamily="2" charset="2"/>
              <a:buChar char="Ø"/>
            </a:pPr>
            <a:endParaRPr lang="en-US" sz="1950" dirty="0">
              <a:latin typeface="Arial" charset="0"/>
            </a:endParaRPr>
          </a:p>
        </p:txBody>
      </p:sp>
      <p:pic>
        <p:nvPicPr>
          <p:cNvPr id="2" name="Picture 1">
            <a:extLst>
              <a:ext uri="{FF2B5EF4-FFF2-40B4-BE49-F238E27FC236}">
                <a16:creationId xmlns:a16="http://schemas.microsoft.com/office/drawing/2014/main" id="{59F94F02-7495-E378-E0C7-82CD011AEC39}"/>
              </a:ext>
            </a:extLst>
          </p:cNvPr>
          <p:cNvPicPr>
            <a:picLocks noChangeAspect="1"/>
          </p:cNvPicPr>
          <p:nvPr/>
        </p:nvPicPr>
        <p:blipFill>
          <a:blip r:embed="rId2"/>
          <a:stretch>
            <a:fillRect/>
          </a:stretch>
        </p:blipFill>
        <p:spPr>
          <a:xfrm>
            <a:off x="0" y="1"/>
            <a:ext cx="9144000" cy="1208489"/>
          </a:xfrm>
          <a:prstGeom prst="rect">
            <a:avLst/>
          </a:prstGeom>
        </p:spPr>
      </p:pic>
      <p:sp>
        <p:nvSpPr>
          <p:cNvPr id="3" name="Rectangle 2">
            <a:extLst>
              <a:ext uri="{FF2B5EF4-FFF2-40B4-BE49-F238E27FC236}">
                <a16:creationId xmlns:a16="http://schemas.microsoft.com/office/drawing/2014/main" id="{DA038DCA-E4E5-6C04-8052-DB97741CBDF3}"/>
              </a:ext>
            </a:extLst>
          </p:cNvPr>
          <p:cNvSpPr txBox="1">
            <a:spLocks noChangeArrowheads="1"/>
          </p:cNvSpPr>
          <p:nvPr/>
        </p:nvSpPr>
        <p:spPr>
          <a:xfrm>
            <a:off x="628650" y="107145"/>
            <a:ext cx="7959090" cy="99420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b="1">
                <a:solidFill>
                  <a:schemeClr val="bg1"/>
                </a:solidFill>
                <a:latin typeface="Arial" charset="0"/>
              </a:rPr>
              <a:t>How the K-Mean Clustering algorithm works?</a:t>
            </a:r>
            <a:endParaRPr lang="en-US" b="1" dirty="0">
              <a:solidFill>
                <a:schemeClr val="bg1"/>
              </a:solidFill>
              <a:latin typeface="Arial" charset="0"/>
            </a:endParaRPr>
          </a:p>
        </p:txBody>
      </p:sp>
    </p:spTree>
    <p:extLst>
      <p:ext uri="{BB962C8B-B14F-4D97-AF65-F5344CB8AC3E}">
        <p14:creationId xmlns:p14="http://schemas.microsoft.com/office/powerpoint/2010/main" val="83734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Nearest Neighbour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5</a:t>
            </a:fld>
            <a:endParaRPr lang="en-SG"/>
          </a:p>
        </p:txBody>
      </p:sp>
      <p:sp>
        <p:nvSpPr>
          <p:cNvPr id="3" name="Rectangle 31">
            <a:extLst>
              <a:ext uri="{FF2B5EF4-FFF2-40B4-BE49-F238E27FC236}">
                <a16:creationId xmlns:a16="http://schemas.microsoft.com/office/drawing/2014/main" id="{4BC79F13-0CBC-E036-5A9E-8B323972DFEB}"/>
              </a:ext>
            </a:extLst>
          </p:cNvPr>
          <p:cNvSpPr txBox="1">
            <a:spLocks noChangeArrowheads="1"/>
          </p:cNvSpPr>
          <p:nvPr/>
        </p:nvSpPr>
        <p:spPr>
          <a:xfrm>
            <a:off x="474661" y="1409533"/>
            <a:ext cx="7662864" cy="326716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US" altLang="zh-CN" dirty="0">
                <a:latin typeface="+mj-lt"/>
                <a:ea typeface="宋体" charset="0"/>
                <a:cs typeface="宋体" charset="0"/>
              </a:rPr>
              <a:t>Majority vote within the k nearest neighbors</a:t>
            </a:r>
          </a:p>
          <a:p>
            <a:pPr>
              <a:buFont typeface="Wingdings" charset="0"/>
              <a:buNone/>
            </a:pPr>
            <a:r>
              <a:rPr lang="en-US" altLang="zh-CN" dirty="0">
                <a:latin typeface="+mj-lt"/>
                <a:ea typeface="宋体" charset="0"/>
                <a:cs typeface="宋体" charset="0"/>
              </a:rPr>
              <a:t>   </a:t>
            </a:r>
          </a:p>
        </p:txBody>
      </p:sp>
      <p:grpSp>
        <p:nvGrpSpPr>
          <p:cNvPr id="4" name="Group 2">
            <a:extLst>
              <a:ext uri="{FF2B5EF4-FFF2-40B4-BE49-F238E27FC236}">
                <a16:creationId xmlns:a16="http://schemas.microsoft.com/office/drawing/2014/main" id="{102D34F4-0E10-F475-D970-ED07FFF0336B}"/>
              </a:ext>
            </a:extLst>
          </p:cNvPr>
          <p:cNvGrpSpPr>
            <a:grpSpLocks/>
          </p:cNvGrpSpPr>
          <p:nvPr/>
        </p:nvGrpSpPr>
        <p:grpSpPr bwMode="auto">
          <a:xfrm>
            <a:off x="1258886" y="1992239"/>
            <a:ext cx="4648200" cy="2438400"/>
            <a:chOff x="960" y="2112"/>
            <a:chExt cx="2928" cy="1536"/>
          </a:xfrm>
        </p:grpSpPr>
        <p:sp>
          <p:nvSpPr>
            <p:cNvPr id="11" name="Rectangle 3">
              <a:extLst>
                <a:ext uri="{FF2B5EF4-FFF2-40B4-BE49-F238E27FC236}">
                  <a16:creationId xmlns:a16="http://schemas.microsoft.com/office/drawing/2014/main" id="{06DC88AC-937D-2393-631F-60A3D0015C3D}"/>
                </a:ext>
              </a:extLst>
            </p:cNvPr>
            <p:cNvSpPr>
              <a:spLocks noChangeArrowheads="1"/>
            </p:cNvSpPr>
            <p:nvPr/>
          </p:nvSpPr>
          <p:spPr bwMode="auto">
            <a:xfrm>
              <a:off x="960" y="2112"/>
              <a:ext cx="2928" cy="1536"/>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3" name="Oval 4">
              <a:extLst>
                <a:ext uri="{FF2B5EF4-FFF2-40B4-BE49-F238E27FC236}">
                  <a16:creationId xmlns:a16="http://schemas.microsoft.com/office/drawing/2014/main" id="{4EBB5EC5-DC77-9DC1-04C9-92D816977CA1}"/>
                </a:ext>
              </a:extLst>
            </p:cNvPr>
            <p:cNvSpPr>
              <a:spLocks noChangeArrowheads="1"/>
            </p:cNvSpPr>
            <p:nvPr/>
          </p:nvSpPr>
          <p:spPr bwMode="auto">
            <a:xfrm>
              <a:off x="1248" y="244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 name="Oval 5">
              <a:extLst>
                <a:ext uri="{FF2B5EF4-FFF2-40B4-BE49-F238E27FC236}">
                  <a16:creationId xmlns:a16="http://schemas.microsoft.com/office/drawing/2014/main" id="{E45E260A-45E4-E123-6440-F1E1E560B23A}"/>
                </a:ext>
              </a:extLst>
            </p:cNvPr>
            <p:cNvSpPr>
              <a:spLocks noChangeArrowheads="1"/>
            </p:cNvSpPr>
            <p:nvPr/>
          </p:nvSpPr>
          <p:spPr bwMode="auto">
            <a:xfrm>
              <a:off x="1536" y="240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5" name="Oval 6">
              <a:extLst>
                <a:ext uri="{FF2B5EF4-FFF2-40B4-BE49-F238E27FC236}">
                  <a16:creationId xmlns:a16="http://schemas.microsoft.com/office/drawing/2014/main" id="{897E04D2-F157-FBCD-79AC-96F563B3A00E}"/>
                </a:ext>
              </a:extLst>
            </p:cNvPr>
            <p:cNvSpPr>
              <a:spLocks noChangeArrowheads="1"/>
            </p:cNvSpPr>
            <p:nvPr/>
          </p:nvSpPr>
          <p:spPr bwMode="auto">
            <a:xfrm>
              <a:off x="1200" y="288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6" name="Oval 7">
              <a:extLst>
                <a:ext uri="{FF2B5EF4-FFF2-40B4-BE49-F238E27FC236}">
                  <a16:creationId xmlns:a16="http://schemas.microsoft.com/office/drawing/2014/main" id="{D4A5255A-A962-6435-F73D-8AA99B1B06FE}"/>
                </a:ext>
              </a:extLst>
            </p:cNvPr>
            <p:cNvSpPr>
              <a:spLocks noChangeArrowheads="1"/>
            </p:cNvSpPr>
            <p:nvPr/>
          </p:nvSpPr>
          <p:spPr bwMode="auto">
            <a:xfrm>
              <a:off x="2064" y="264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 name="Oval 8">
              <a:extLst>
                <a:ext uri="{FF2B5EF4-FFF2-40B4-BE49-F238E27FC236}">
                  <a16:creationId xmlns:a16="http://schemas.microsoft.com/office/drawing/2014/main" id="{5D1BB5B8-D04C-269C-93C2-B50C1528C068}"/>
                </a:ext>
              </a:extLst>
            </p:cNvPr>
            <p:cNvSpPr>
              <a:spLocks noChangeArrowheads="1"/>
            </p:cNvSpPr>
            <p:nvPr/>
          </p:nvSpPr>
          <p:spPr bwMode="auto">
            <a:xfrm>
              <a:off x="1488" y="278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8" name="Oval 9">
              <a:extLst>
                <a:ext uri="{FF2B5EF4-FFF2-40B4-BE49-F238E27FC236}">
                  <a16:creationId xmlns:a16="http://schemas.microsoft.com/office/drawing/2014/main" id="{B58AF32C-2381-EA11-FB94-924642171324}"/>
                </a:ext>
              </a:extLst>
            </p:cNvPr>
            <p:cNvSpPr>
              <a:spLocks noChangeArrowheads="1"/>
            </p:cNvSpPr>
            <p:nvPr/>
          </p:nvSpPr>
          <p:spPr bwMode="auto">
            <a:xfrm>
              <a:off x="1584" y="326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9" name="Oval 10">
              <a:extLst>
                <a:ext uri="{FF2B5EF4-FFF2-40B4-BE49-F238E27FC236}">
                  <a16:creationId xmlns:a16="http://schemas.microsoft.com/office/drawing/2014/main" id="{D3A310E7-EF7C-91C6-3980-4063487939E1}"/>
                </a:ext>
              </a:extLst>
            </p:cNvPr>
            <p:cNvSpPr>
              <a:spLocks noChangeArrowheads="1"/>
            </p:cNvSpPr>
            <p:nvPr/>
          </p:nvSpPr>
          <p:spPr bwMode="auto">
            <a:xfrm>
              <a:off x="1824" y="283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0" name="Oval 11">
              <a:extLst>
                <a:ext uri="{FF2B5EF4-FFF2-40B4-BE49-F238E27FC236}">
                  <a16:creationId xmlns:a16="http://schemas.microsoft.com/office/drawing/2014/main" id="{73C7B621-5032-82CB-D780-7CC79960CA4C}"/>
                </a:ext>
              </a:extLst>
            </p:cNvPr>
            <p:cNvSpPr>
              <a:spLocks noChangeArrowheads="1"/>
            </p:cNvSpPr>
            <p:nvPr/>
          </p:nvSpPr>
          <p:spPr bwMode="auto">
            <a:xfrm>
              <a:off x="2304" y="292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1" name="Oval 12">
              <a:extLst>
                <a:ext uri="{FF2B5EF4-FFF2-40B4-BE49-F238E27FC236}">
                  <a16:creationId xmlns:a16="http://schemas.microsoft.com/office/drawing/2014/main" id="{63D7FA30-A817-1095-9C96-ABEDCE5A1735}"/>
                </a:ext>
              </a:extLst>
            </p:cNvPr>
            <p:cNvSpPr>
              <a:spLocks noChangeArrowheads="1"/>
            </p:cNvSpPr>
            <p:nvPr/>
          </p:nvSpPr>
          <p:spPr bwMode="auto">
            <a:xfrm>
              <a:off x="2352" y="235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2" name="Oval 13">
              <a:extLst>
                <a:ext uri="{FF2B5EF4-FFF2-40B4-BE49-F238E27FC236}">
                  <a16:creationId xmlns:a16="http://schemas.microsoft.com/office/drawing/2014/main" id="{BD1054EE-29F0-724F-1F11-D5F3D15B3318}"/>
                </a:ext>
              </a:extLst>
            </p:cNvPr>
            <p:cNvSpPr>
              <a:spLocks noChangeArrowheads="1"/>
            </p:cNvSpPr>
            <p:nvPr/>
          </p:nvSpPr>
          <p:spPr bwMode="auto">
            <a:xfrm>
              <a:off x="1872" y="235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3" name="Oval 14">
              <a:extLst>
                <a:ext uri="{FF2B5EF4-FFF2-40B4-BE49-F238E27FC236}">
                  <a16:creationId xmlns:a16="http://schemas.microsoft.com/office/drawing/2014/main" id="{665DA991-4402-EF96-C8E7-6BB29F5606DC}"/>
                </a:ext>
              </a:extLst>
            </p:cNvPr>
            <p:cNvSpPr>
              <a:spLocks noChangeArrowheads="1"/>
            </p:cNvSpPr>
            <p:nvPr/>
          </p:nvSpPr>
          <p:spPr bwMode="auto">
            <a:xfrm>
              <a:off x="2400" y="264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 name="Oval 15">
              <a:extLst>
                <a:ext uri="{FF2B5EF4-FFF2-40B4-BE49-F238E27FC236}">
                  <a16:creationId xmlns:a16="http://schemas.microsoft.com/office/drawing/2014/main" id="{F34D9FA1-C244-8867-03C0-8968036F6006}"/>
                </a:ext>
              </a:extLst>
            </p:cNvPr>
            <p:cNvSpPr>
              <a:spLocks noChangeArrowheads="1"/>
            </p:cNvSpPr>
            <p:nvPr/>
          </p:nvSpPr>
          <p:spPr bwMode="auto">
            <a:xfrm>
              <a:off x="1728" y="254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 name="Oval 16">
              <a:extLst>
                <a:ext uri="{FF2B5EF4-FFF2-40B4-BE49-F238E27FC236}">
                  <a16:creationId xmlns:a16="http://schemas.microsoft.com/office/drawing/2014/main" id="{328D22F4-F024-57E1-F9BC-825FD983883A}"/>
                </a:ext>
              </a:extLst>
            </p:cNvPr>
            <p:cNvSpPr>
              <a:spLocks noChangeArrowheads="1"/>
            </p:cNvSpPr>
            <p:nvPr/>
          </p:nvSpPr>
          <p:spPr bwMode="auto">
            <a:xfrm>
              <a:off x="2064" y="292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 name="Oval 17">
              <a:extLst>
                <a:ext uri="{FF2B5EF4-FFF2-40B4-BE49-F238E27FC236}">
                  <a16:creationId xmlns:a16="http://schemas.microsoft.com/office/drawing/2014/main" id="{A2B91EE4-D5D7-B46A-51BE-BBE617FEBC07}"/>
                </a:ext>
              </a:extLst>
            </p:cNvPr>
            <p:cNvSpPr>
              <a:spLocks noChangeArrowheads="1"/>
            </p:cNvSpPr>
            <p:nvPr/>
          </p:nvSpPr>
          <p:spPr bwMode="auto">
            <a:xfrm>
              <a:off x="3216" y="249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7" name="Oval 18">
              <a:extLst>
                <a:ext uri="{FF2B5EF4-FFF2-40B4-BE49-F238E27FC236}">
                  <a16:creationId xmlns:a16="http://schemas.microsoft.com/office/drawing/2014/main" id="{6A82EDDD-7FD4-4CCA-0D3B-ABCF3E5CDDB0}"/>
                </a:ext>
              </a:extLst>
            </p:cNvPr>
            <p:cNvSpPr>
              <a:spLocks noChangeArrowheads="1"/>
            </p:cNvSpPr>
            <p:nvPr/>
          </p:nvSpPr>
          <p:spPr bwMode="auto">
            <a:xfrm>
              <a:off x="2880" y="235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8" name="Oval 19">
              <a:extLst>
                <a:ext uri="{FF2B5EF4-FFF2-40B4-BE49-F238E27FC236}">
                  <a16:creationId xmlns:a16="http://schemas.microsoft.com/office/drawing/2014/main" id="{6065DBE2-EEFE-C4BD-05D4-24DE71FD529E}"/>
                </a:ext>
              </a:extLst>
            </p:cNvPr>
            <p:cNvSpPr>
              <a:spLocks noChangeArrowheads="1"/>
            </p:cNvSpPr>
            <p:nvPr/>
          </p:nvSpPr>
          <p:spPr bwMode="auto">
            <a:xfrm>
              <a:off x="2928" y="249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9" name="Oval 20">
              <a:extLst>
                <a:ext uri="{FF2B5EF4-FFF2-40B4-BE49-F238E27FC236}">
                  <a16:creationId xmlns:a16="http://schemas.microsoft.com/office/drawing/2014/main" id="{774E2EC2-181F-18C2-39BD-78754FCD1C39}"/>
                </a:ext>
              </a:extLst>
            </p:cNvPr>
            <p:cNvSpPr>
              <a:spLocks noChangeArrowheads="1"/>
            </p:cNvSpPr>
            <p:nvPr/>
          </p:nvSpPr>
          <p:spPr bwMode="auto">
            <a:xfrm>
              <a:off x="3072" y="244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0" name="Oval 21">
              <a:extLst>
                <a:ext uri="{FF2B5EF4-FFF2-40B4-BE49-F238E27FC236}">
                  <a16:creationId xmlns:a16="http://schemas.microsoft.com/office/drawing/2014/main" id="{02ACFD57-1E9A-9938-32BA-CA06D6BB3089}"/>
                </a:ext>
              </a:extLst>
            </p:cNvPr>
            <p:cNvSpPr>
              <a:spLocks noChangeArrowheads="1"/>
            </p:cNvSpPr>
            <p:nvPr/>
          </p:nvSpPr>
          <p:spPr bwMode="auto">
            <a:xfrm>
              <a:off x="2640" y="249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1" name="Oval 22">
              <a:extLst>
                <a:ext uri="{FF2B5EF4-FFF2-40B4-BE49-F238E27FC236}">
                  <a16:creationId xmlns:a16="http://schemas.microsoft.com/office/drawing/2014/main" id="{80234548-AD79-11DA-4363-7E2201D0BEF8}"/>
                </a:ext>
              </a:extLst>
            </p:cNvPr>
            <p:cNvSpPr>
              <a:spLocks noChangeArrowheads="1"/>
            </p:cNvSpPr>
            <p:nvPr/>
          </p:nvSpPr>
          <p:spPr bwMode="auto">
            <a:xfrm>
              <a:off x="2832" y="283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2" name="Oval 23">
              <a:extLst>
                <a:ext uri="{FF2B5EF4-FFF2-40B4-BE49-F238E27FC236}">
                  <a16:creationId xmlns:a16="http://schemas.microsoft.com/office/drawing/2014/main" id="{65EC47E5-AD9F-9DE7-CF6C-642A1717A158}"/>
                </a:ext>
              </a:extLst>
            </p:cNvPr>
            <p:cNvSpPr>
              <a:spLocks noChangeArrowheads="1"/>
            </p:cNvSpPr>
            <p:nvPr/>
          </p:nvSpPr>
          <p:spPr bwMode="auto">
            <a:xfrm>
              <a:off x="2208" y="249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3" name="Oval 24">
              <a:extLst>
                <a:ext uri="{FF2B5EF4-FFF2-40B4-BE49-F238E27FC236}">
                  <a16:creationId xmlns:a16="http://schemas.microsoft.com/office/drawing/2014/main" id="{4D791121-2716-59AE-DFD4-263271B1CEE6}"/>
                </a:ext>
              </a:extLst>
            </p:cNvPr>
            <p:cNvSpPr>
              <a:spLocks noChangeArrowheads="1"/>
            </p:cNvSpPr>
            <p:nvPr/>
          </p:nvSpPr>
          <p:spPr bwMode="auto">
            <a:xfrm>
              <a:off x="2160"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4" name="Oval 25">
              <a:extLst>
                <a:ext uri="{FF2B5EF4-FFF2-40B4-BE49-F238E27FC236}">
                  <a16:creationId xmlns:a16="http://schemas.microsoft.com/office/drawing/2014/main" id="{1D48A376-7CE6-58F1-0439-6645D11C4708}"/>
                </a:ext>
              </a:extLst>
            </p:cNvPr>
            <p:cNvSpPr>
              <a:spLocks noChangeArrowheads="1"/>
            </p:cNvSpPr>
            <p:nvPr/>
          </p:nvSpPr>
          <p:spPr bwMode="auto">
            <a:xfrm>
              <a:off x="2592" y="283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5" name="Oval 26">
              <a:extLst>
                <a:ext uri="{FF2B5EF4-FFF2-40B4-BE49-F238E27FC236}">
                  <a16:creationId xmlns:a16="http://schemas.microsoft.com/office/drawing/2014/main" id="{6C2FF8E8-A123-F6CE-7252-BDFAF892BA3D}"/>
                </a:ext>
              </a:extLst>
            </p:cNvPr>
            <p:cNvSpPr>
              <a:spLocks noChangeArrowheads="1"/>
            </p:cNvSpPr>
            <p:nvPr/>
          </p:nvSpPr>
          <p:spPr bwMode="auto">
            <a:xfrm>
              <a:off x="2208" y="307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6" name="Oval 27">
              <a:extLst>
                <a:ext uri="{FF2B5EF4-FFF2-40B4-BE49-F238E27FC236}">
                  <a16:creationId xmlns:a16="http://schemas.microsoft.com/office/drawing/2014/main" id="{5E8546BA-5673-0630-6B85-F1B835CEC0FD}"/>
                </a:ext>
              </a:extLst>
            </p:cNvPr>
            <p:cNvSpPr>
              <a:spLocks noChangeArrowheads="1"/>
            </p:cNvSpPr>
            <p:nvPr/>
          </p:nvSpPr>
          <p:spPr bwMode="auto">
            <a:xfrm>
              <a:off x="2688"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7" name="Oval 28">
              <a:extLst>
                <a:ext uri="{FF2B5EF4-FFF2-40B4-BE49-F238E27FC236}">
                  <a16:creationId xmlns:a16="http://schemas.microsoft.com/office/drawing/2014/main" id="{9BCCD428-FAB5-0D2C-5445-BF3D78057E9F}"/>
                </a:ext>
              </a:extLst>
            </p:cNvPr>
            <p:cNvSpPr>
              <a:spLocks noChangeArrowheads="1"/>
            </p:cNvSpPr>
            <p:nvPr/>
          </p:nvSpPr>
          <p:spPr bwMode="auto">
            <a:xfrm>
              <a:off x="2976" y="288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8" name="Oval 29">
              <a:extLst>
                <a:ext uri="{FF2B5EF4-FFF2-40B4-BE49-F238E27FC236}">
                  <a16:creationId xmlns:a16="http://schemas.microsoft.com/office/drawing/2014/main" id="{D0CEB6DA-7957-EBC8-8BBF-F6632FFE81C5}"/>
                </a:ext>
              </a:extLst>
            </p:cNvPr>
            <p:cNvSpPr>
              <a:spLocks noChangeArrowheads="1"/>
            </p:cNvSpPr>
            <p:nvPr/>
          </p:nvSpPr>
          <p:spPr bwMode="auto">
            <a:xfrm>
              <a:off x="2352" y="3312"/>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aphicFrame>
        <p:nvGraphicFramePr>
          <p:cNvPr id="59" name="Object 32">
            <a:extLst>
              <a:ext uri="{FF2B5EF4-FFF2-40B4-BE49-F238E27FC236}">
                <a16:creationId xmlns:a16="http://schemas.microsoft.com/office/drawing/2014/main" id="{37853FEB-9899-A7AB-9B81-B24D1ECC6759}"/>
              </a:ext>
            </a:extLst>
          </p:cNvPr>
          <p:cNvGraphicFramePr>
            <a:graphicFrameLocks noChangeAspect="1"/>
          </p:cNvGraphicFramePr>
          <p:nvPr>
            <p:extLst>
              <p:ext uri="{D42A27DB-BD31-4B8C-83A1-F6EECF244321}">
                <p14:modId xmlns:p14="http://schemas.microsoft.com/office/powerpoint/2010/main" val="3215251786"/>
              </p:ext>
            </p:extLst>
          </p:nvPr>
        </p:nvGraphicFramePr>
        <p:xfrm>
          <a:off x="6097586" y="2119239"/>
          <a:ext cx="2362200" cy="838200"/>
        </p:xfrm>
        <a:graphic>
          <a:graphicData uri="http://schemas.openxmlformats.org/presentationml/2006/ole">
            <mc:AlternateContent xmlns:mc="http://schemas.openxmlformats.org/markup-compatibility/2006">
              <mc:Choice xmlns:v="urn:schemas-microsoft-com:vml" Requires="v">
                <p:oleObj name="Bitmap Image" r:id="rId3" imgW="2019048" imgH="724001" progId="Paint.Picture">
                  <p:embed/>
                </p:oleObj>
              </mc:Choice>
              <mc:Fallback>
                <p:oleObj name="Bitmap Image" r:id="rId3" imgW="2019048" imgH="724001" progId="Paint.Picture">
                  <p:embed/>
                  <p:pic>
                    <p:nvPicPr>
                      <p:cNvPr id="1026"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86" y="2119239"/>
                        <a:ext cx="23622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0" name="Rectangle 33">
            <a:extLst>
              <a:ext uri="{FF2B5EF4-FFF2-40B4-BE49-F238E27FC236}">
                <a16:creationId xmlns:a16="http://schemas.microsoft.com/office/drawing/2014/main" id="{BA12A02B-8A60-6E01-FF63-6E72889A08B6}"/>
              </a:ext>
            </a:extLst>
          </p:cNvPr>
          <p:cNvSpPr>
            <a:spLocks noChangeArrowheads="1"/>
          </p:cNvSpPr>
          <p:nvPr/>
        </p:nvSpPr>
        <p:spPr bwMode="auto">
          <a:xfrm>
            <a:off x="6440486" y="3013833"/>
            <a:ext cx="2057400" cy="1219200"/>
          </a:xfrm>
          <a:prstGeom prst="rect">
            <a:avLst/>
          </a:prstGeom>
          <a:solidFill>
            <a:schemeClr val="bg1"/>
          </a:solidFill>
          <a:ln w="9525">
            <a:solidFill>
              <a:schemeClr val="bg1"/>
            </a:solidFill>
            <a:miter lim="800000"/>
            <a:headEnd/>
            <a:tailEnd/>
          </a:ln>
        </p:spPr>
        <p:txBody>
          <a:bodyPr wrap="none" anchor="ctr"/>
          <a:lstStyle/>
          <a:p>
            <a:pPr algn="ctr"/>
            <a:r>
              <a:rPr lang="en-US" altLang="zh-CN" dirty="0">
                <a:latin typeface="Arial" charset="0"/>
                <a:ea typeface="宋体" charset="0"/>
                <a:cs typeface="宋体" charset="0"/>
              </a:rPr>
              <a:t>K= 1:  </a:t>
            </a:r>
            <a:r>
              <a:rPr lang="en-US" altLang="zh-CN" dirty="0">
                <a:solidFill>
                  <a:schemeClr val="accent1"/>
                </a:solidFill>
                <a:latin typeface="Arial" charset="0"/>
                <a:ea typeface="宋体" charset="0"/>
                <a:cs typeface="宋体" charset="0"/>
              </a:rPr>
              <a:t>dark green</a:t>
            </a:r>
          </a:p>
          <a:p>
            <a:pPr algn="ctr"/>
            <a:r>
              <a:rPr lang="en-US" altLang="zh-CN" dirty="0">
                <a:latin typeface="Arial" charset="0"/>
                <a:ea typeface="宋体" charset="0"/>
                <a:cs typeface="宋体" charset="0"/>
              </a:rPr>
              <a:t>K= 3:  </a:t>
            </a:r>
            <a:r>
              <a:rPr lang="en-US" altLang="zh-CN" dirty="0">
                <a:solidFill>
                  <a:srgbClr val="66FF33"/>
                </a:solidFill>
                <a:latin typeface="Arial" charset="0"/>
                <a:ea typeface="宋体" charset="0"/>
                <a:cs typeface="宋体" charset="0"/>
              </a:rPr>
              <a:t>green</a:t>
            </a:r>
          </a:p>
        </p:txBody>
      </p:sp>
      <p:grpSp>
        <p:nvGrpSpPr>
          <p:cNvPr id="61" name="Group 34">
            <a:extLst>
              <a:ext uri="{FF2B5EF4-FFF2-40B4-BE49-F238E27FC236}">
                <a16:creationId xmlns:a16="http://schemas.microsoft.com/office/drawing/2014/main" id="{3566A551-AA5C-FB12-D051-CEAEFE89C7D8}"/>
              </a:ext>
            </a:extLst>
          </p:cNvPr>
          <p:cNvGrpSpPr>
            <a:grpSpLocks/>
          </p:cNvGrpSpPr>
          <p:nvPr/>
        </p:nvGrpSpPr>
        <p:grpSpPr bwMode="auto">
          <a:xfrm>
            <a:off x="3773486" y="2447855"/>
            <a:ext cx="2832100" cy="534988"/>
            <a:chOff x="2544" y="2399"/>
            <a:chExt cx="1784" cy="337"/>
          </a:xfrm>
        </p:grpSpPr>
        <p:sp>
          <p:nvSpPr>
            <p:cNvPr id="62" name="Oval 35">
              <a:extLst>
                <a:ext uri="{FF2B5EF4-FFF2-40B4-BE49-F238E27FC236}">
                  <a16:creationId xmlns:a16="http://schemas.microsoft.com/office/drawing/2014/main" id="{85D67DA1-6398-235D-1E8B-21EAD894AEC2}"/>
                </a:ext>
              </a:extLst>
            </p:cNvPr>
            <p:cNvSpPr>
              <a:spLocks noChangeArrowheads="1"/>
            </p:cNvSpPr>
            <p:nvPr/>
          </p:nvSpPr>
          <p:spPr bwMode="auto">
            <a:xfrm>
              <a:off x="2544" y="2640"/>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63" name="Line 36">
              <a:extLst>
                <a:ext uri="{FF2B5EF4-FFF2-40B4-BE49-F238E27FC236}">
                  <a16:creationId xmlns:a16="http://schemas.microsoft.com/office/drawing/2014/main" id="{F7E46A02-A108-EDDF-2922-6EB7939CE0C7}"/>
                </a:ext>
              </a:extLst>
            </p:cNvPr>
            <p:cNvSpPr>
              <a:spLocks noChangeShapeType="1"/>
            </p:cNvSpPr>
            <p:nvPr/>
          </p:nvSpPr>
          <p:spPr bwMode="auto">
            <a:xfrm flipV="1">
              <a:off x="2640" y="2506"/>
              <a:ext cx="1016" cy="13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4" name="Text Box 37">
              <a:extLst>
                <a:ext uri="{FF2B5EF4-FFF2-40B4-BE49-F238E27FC236}">
                  <a16:creationId xmlns:a16="http://schemas.microsoft.com/office/drawing/2014/main" id="{4A1B13F0-2A67-BE81-2177-5765AA194AE8}"/>
                </a:ext>
              </a:extLst>
            </p:cNvPr>
            <p:cNvSpPr txBox="1">
              <a:spLocks noChangeArrowheads="1"/>
            </p:cNvSpPr>
            <p:nvPr/>
          </p:nvSpPr>
          <p:spPr bwMode="auto">
            <a:xfrm>
              <a:off x="3656" y="2399"/>
              <a:ext cx="672"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Tahoma" charset="0"/>
                  <a:ea typeface="ＭＳ Ｐゴシック" charset="0"/>
                </a:defRPr>
              </a:lvl1pPr>
              <a:lvl2pPr marL="742950" indent="-285750" eaLnBrk="0" hangingPunct="0">
                <a:defRPr>
                  <a:solidFill>
                    <a:schemeClr val="tx1"/>
                  </a:solidFill>
                  <a:latin typeface="Tahoma" charset="0"/>
                  <a:ea typeface="ＭＳ Ｐゴシック" charset="0"/>
                </a:defRPr>
              </a:lvl2pPr>
              <a:lvl3pPr marL="1143000" indent="-228600" eaLnBrk="0" hangingPunct="0">
                <a:defRPr>
                  <a:solidFill>
                    <a:schemeClr val="tx1"/>
                  </a:solidFill>
                  <a:latin typeface="Tahoma" charset="0"/>
                  <a:ea typeface="ＭＳ Ｐゴシック" charset="0"/>
                </a:defRPr>
              </a:lvl3pPr>
              <a:lvl4pPr marL="1600200" indent="-228600" eaLnBrk="0" hangingPunct="0">
                <a:defRPr>
                  <a:solidFill>
                    <a:schemeClr val="tx1"/>
                  </a:solidFill>
                  <a:latin typeface="Tahoma" charset="0"/>
                  <a:ea typeface="ＭＳ Ｐゴシック" charset="0"/>
                </a:defRPr>
              </a:lvl4pPr>
              <a:lvl5pPr marL="2057400" indent="-228600" eaLnBrk="0" hangingPunct="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eaLnBrk="1" hangingPunct="1">
                <a:spcBef>
                  <a:spcPct val="50000"/>
                </a:spcBef>
              </a:pPr>
              <a:r>
                <a:rPr lang="en-US" altLang="zh-CN" dirty="0">
                  <a:latin typeface="Arial" charset="0"/>
                  <a:ea typeface="宋体" charset="0"/>
                  <a:cs typeface="宋体" charset="0"/>
                </a:rPr>
                <a:t>new</a:t>
              </a:r>
            </a:p>
          </p:txBody>
        </p:sp>
      </p:grpSp>
    </p:spTree>
    <p:extLst>
      <p:ext uri="{BB962C8B-B14F-4D97-AF65-F5344CB8AC3E}">
        <p14:creationId xmlns:p14="http://schemas.microsoft.com/office/powerpoint/2010/main" val="5435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blinds(horizontal)">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blinds(horizontal)">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Nearest Neighbour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6</a:t>
            </a:fld>
            <a:endParaRPr lang="en-SG"/>
          </a:p>
        </p:txBody>
      </p:sp>
      <p:sp>
        <p:nvSpPr>
          <p:cNvPr id="5" name="Rectangle 3">
            <a:extLst>
              <a:ext uri="{FF2B5EF4-FFF2-40B4-BE49-F238E27FC236}">
                <a16:creationId xmlns:a16="http://schemas.microsoft.com/office/drawing/2014/main" id="{2CDBDBAB-F991-6F3F-716D-CFD624381490}"/>
              </a:ext>
            </a:extLst>
          </p:cNvPr>
          <p:cNvSpPr>
            <a:spLocks noChangeArrowheads="1"/>
          </p:cNvSpPr>
          <p:nvPr/>
        </p:nvSpPr>
        <p:spPr bwMode="auto">
          <a:xfrm>
            <a:off x="3979635" y="1261567"/>
            <a:ext cx="4956629" cy="3779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spcBef>
                <a:spcPct val="10000"/>
              </a:spcBef>
              <a:spcAft>
                <a:spcPts val="400"/>
              </a:spcAft>
              <a:buClr>
                <a:srgbClr val="0C7B9C"/>
              </a:buClr>
              <a:buSzPct val="75000"/>
            </a:pPr>
            <a:endParaRPr lang="en-US" altLang="zh-CN" dirty="0">
              <a:latin typeface="Arial" charset="0"/>
              <a:ea typeface="宋体" charset="0"/>
              <a:cs typeface="宋体" charset="0"/>
            </a:endParaRPr>
          </a:p>
        </p:txBody>
      </p:sp>
      <p:pic>
        <p:nvPicPr>
          <p:cNvPr id="8" name="Picture 7">
            <a:extLst>
              <a:ext uri="{FF2B5EF4-FFF2-40B4-BE49-F238E27FC236}">
                <a16:creationId xmlns:a16="http://schemas.microsoft.com/office/drawing/2014/main" id="{7C6CC124-4861-6D72-3EEE-593CD8831816}"/>
              </a:ext>
            </a:extLst>
          </p:cNvPr>
          <p:cNvPicPr>
            <a:picLocks noChangeAspect="1"/>
          </p:cNvPicPr>
          <p:nvPr/>
        </p:nvPicPr>
        <p:blipFill>
          <a:blip r:embed="rId3"/>
          <a:stretch>
            <a:fillRect/>
          </a:stretch>
        </p:blipFill>
        <p:spPr>
          <a:xfrm>
            <a:off x="821182" y="1435743"/>
            <a:ext cx="2802636" cy="3314700"/>
          </a:xfrm>
          <a:prstGeom prst="rect">
            <a:avLst/>
          </a:prstGeom>
        </p:spPr>
      </p:pic>
      <p:sp>
        <p:nvSpPr>
          <p:cNvPr id="12" name="TextBox 11">
            <a:extLst>
              <a:ext uri="{FF2B5EF4-FFF2-40B4-BE49-F238E27FC236}">
                <a16:creationId xmlns:a16="http://schemas.microsoft.com/office/drawing/2014/main" id="{8AD87307-9794-C594-3B79-5FBC7593C04B}"/>
              </a:ext>
            </a:extLst>
          </p:cNvPr>
          <p:cNvSpPr txBox="1"/>
          <p:nvPr/>
        </p:nvSpPr>
        <p:spPr>
          <a:xfrm>
            <a:off x="3943350" y="1238363"/>
            <a:ext cx="4572000" cy="3475823"/>
          </a:xfrm>
          <a:prstGeom prst="rect">
            <a:avLst/>
          </a:prstGeom>
          <a:noFill/>
        </p:spPr>
        <p:txBody>
          <a:bodyPr wrap="square">
            <a:spAutoFit/>
          </a:bodyPr>
          <a:lstStyle/>
          <a:p>
            <a:pPr marL="285750" indent="-285750" eaLnBrk="0" hangingPunct="0">
              <a:spcBef>
                <a:spcPct val="10000"/>
              </a:spcBef>
              <a:spcAft>
                <a:spcPts val="400"/>
              </a:spcAft>
              <a:buClr>
                <a:srgbClr val="0C7B9C"/>
              </a:buClr>
              <a:buSzPct val="75000"/>
              <a:buFont typeface="Arial" panose="020B0604020202020204" pitchFamily="34" charset="0"/>
              <a:buChar char="•"/>
            </a:pPr>
            <a:r>
              <a:rPr lang="en-US" altLang="zh-CN" dirty="0">
                <a:latin typeface="+mj-lt"/>
                <a:ea typeface="宋体" charset="0"/>
                <a:cs typeface="Calibri" panose="020F0502020204030204" pitchFamily="34" charset="0"/>
              </a:rPr>
              <a:t>Requires three things</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The set of stored records</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Distance Metric to compute distance between records</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The value of </a:t>
            </a:r>
            <a:r>
              <a:rPr lang="en-US" altLang="zh-CN" i="1" dirty="0">
                <a:latin typeface="+mj-lt"/>
                <a:ea typeface="宋体" charset="0"/>
                <a:cs typeface="Calibri" panose="020F0502020204030204" pitchFamily="34" charset="0"/>
              </a:rPr>
              <a:t>k</a:t>
            </a:r>
            <a:r>
              <a:rPr lang="en-US" altLang="zh-CN" dirty="0">
                <a:latin typeface="+mj-lt"/>
                <a:ea typeface="宋体" charset="0"/>
                <a:cs typeface="Calibri" panose="020F0502020204030204" pitchFamily="34" charset="0"/>
              </a:rPr>
              <a:t>, the number of nearest neighbors to retrieve</a:t>
            </a:r>
          </a:p>
          <a:p>
            <a:pPr marL="742950" lvl="1" indent="-285750" eaLnBrk="0" hangingPunct="0">
              <a:spcBef>
                <a:spcPct val="10000"/>
              </a:spcBef>
              <a:spcAft>
                <a:spcPts val="400"/>
              </a:spcAft>
              <a:buClr>
                <a:srgbClr val="0C7B9C"/>
              </a:buClr>
              <a:buSzPct val="100000"/>
              <a:buFont typeface="Arial" panose="020B0604020202020204" pitchFamily="34" charset="0"/>
              <a:buChar char="•"/>
            </a:pPr>
            <a:endParaRPr lang="en-US" altLang="zh-CN" dirty="0">
              <a:latin typeface="+mj-lt"/>
              <a:ea typeface="宋体" charset="0"/>
              <a:cs typeface="Calibri" panose="020F0502020204030204" pitchFamily="34" charset="0"/>
            </a:endParaRPr>
          </a:p>
          <a:p>
            <a:pPr marL="285750" indent="-285750" eaLnBrk="0" hangingPunct="0">
              <a:spcBef>
                <a:spcPct val="10000"/>
              </a:spcBef>
              <a:spcAft>
                <a:spcPts val="400"/>
              </a:spcAft>
              <a:buClr>
                <a:srgbClr val="0C7B9C"/>
              </a:buClr>
              <a:buSzPct val="75000"/>
              <a:buFont typeface="Arial" panose="020B0604020202020204" pitchFamily="34" charset="0"/>
              <a:buChar char="•"/>
            </a:pPr>
            <a:r>
              <a:rPr lang="en-US" altLang="zh-CN" dirty="0">
                <a:latin typeface="+mj-lt"/>
                <a:ea typeface="宋体" charset="0"/>
                <a:cs typeface="Calibri" panose="020F0502020204030204" pitchFamily="34" charset="0"/>
              </a:rPr>
              <a:t>To classify an unknown record:</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Compute distance to other training records</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Identify </a:t>
            </a:r>
            <a:r>
              <a:rPr lang="en-US" altLang="zh-CN" i="1" dirty="0">
                <a:latin typeface="+mj-lt"/>
                <a:ea typeface="宋体" charset="0"/>
                <a:cs typeface="Calibri" panose="020F0502020204030204" pitchFamily="34" charset="0"/>
              </a:rPr>
              <a:t>k</a:t>
            </a:r>
            <a:r>
              <a:rPr lang="en-US" altLang="zh-CN" dirty="0">
                <a:latin typeface="+mj-lt"/>
                <a:ea typeface="宋体" charset="0"/>
                <a:cs typeface="Calibri" panose="020F0502020204030204" pitchFamily="34" charset="0"/>
              </a:rPr>
              <a:t> nearest neighbors </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Use class labels of nearest neighbors to determine the class label of unknown record (e.g., by taking majority vote)</a:t>
            </a:r>
          </a:p>
        </p:txBody>
      </p:sp>
    </p:spTree>
    <p:extLst>
      <p:ext uri="{BB962C8B-B14F-4D97-AF65-F5344CB8AC3E}">
        <p14:creationId xmlns:p14="http://schemas.microsoft.com/office/powerpoint/2010/main" val="199251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Nearest Neighbour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7</a:t>
            </a:fld>
            <a:endParaRPr lang="en-SG" dirty="0"/>
          </a:p>
        </p:txBody>
      </p:sp>
      <p:graphicFrame>
        <p:nvGraphicFramePr>
          <p:cNvPr id="7" name="Object 3">
            <a:extLst>
              <a:ext uri="{FF2B5EF4-FFF2-40B4-BE49-F238E27FC236}">
                <a16:creationId xmlns:a16="http://schemas.microsoft.com/office/drawing/2014/main" id="{CBED25D1-0B17-1CB2-E5A6-4975261383B7}"/>
              </a:ext>
            </a:extLst>
          </p:cNvPr>
          <p:cNvGraphicFramePr>
            <a:graphicFrameLocks noChangeAspect="1"/>
          </p:cNvGraphicFramePr>
          <p:nvPr>
            <p:extLst>
              <p:ext uri="{D42A27DB-BD31-4B8C-83A1-F6EECF244321}">
                <p14:modId xmlns:p14="http://schemas.microsoft.com/office/powerpoint/2010/main" val="2270456884"/>
              </p:ext>
            </p:extLst>
          </p:nvPr>
        </p:nvGraphicFramePr>
        <p:xfrm>
          <a:off x="1666875" y="1402967"/>
          <a:ext cx="5810250" cy="2694762"/>
        </p:xfrm>
        <a:graphic>
          <a:graphicData uri="http://schemas.openxmlformats.org/presentationml/2006/ole">
            <mc:AlternateContent xmlns:mc="http://schemas.openxmlformats.org/markup-compatibility/2006">
              <mc:Choice xmlns:v="urn:schemas-microsoft-com:vml" Requires="v">
                <p:oleObj name="VISIO" r:id="rId3" imgW="9756360" imgH="4523760" progId="Visio.Drawing.6">
                  <p:embed/>
                </p:oleObj>
              </mc:Choice>
              <mc:Fallback>
                <p:oleObj name="VISIO" r:id="rId3" imgW="9756360" imgH="4523760" progId="Visio.Drawing.6">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75" y="1402967"/>
                        <a:ext cx="5810250" cy="269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TextBox 9">
            <a:extLst>
              <a:ext uri="{FF2B5EF4-FFF2-40B4-BE49-F238E27FC236}">
                <a16:creationId xmlns:a16="http://schemas.microsoft.com/office/drawing/2014/main" id="{1DFB818C-36FB-D94D-52A7-C7FC320ED458}"/>
              </a:ext>
            </a:extLst>
          </p:cNvPr>
          <p:cNvSpPr txBox="1"/>
          <p:nvPr/>
        </p:nvSpPr>
        <p:spPr>
          <a:xfrm>
            <a:off x="828081" y="4139430"/>
            <a:ext cx="7023100" cy="830997"/>
          </a:xfrm>
          <a:prstGeom prst="rect">
            <a:avLst/>
          </a:prstGeom>
          <a:noFill/>
        </p:spPr>
        <p:txBody>
          <a:bodyPr wrap="square">
            <a:spAutoFit/>
          </a:bodyPr>
          <a:lstStyle/>
          <a:p>
            <a:r>
              <a:rPr lang="en-US" sz="2400" dirty="0"/>
              <a:t> K-nearest neighbors of a record x are data points that have the k smallest distance to x</a:t>
            </a:r>
            <a:endParaRPr lang="en-SG" sz="2400" dirty="0"/>
          </a:p>
        </p:txBody>
      </p:sp>
    </p:spTree>
    <p:extLst>
      <p:ext uri="{BB962C8B-B14F-4D97-AF65-F5344CB8AC3E}">
        <p14:creationId xmlns:p14="http://schemas.microsoft.com/office/powerpoint/2010/main" val="259626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Nearest Neighbour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8</a:t>
            </a:fld>
            <a:endParaRPr lang="en-SG" dirty="0"/>
          </a:p>
        </p:txBody>
      </p:sp>
      <p:sp>
        <p:nvSpPr>
          <p:cNvPr id="5" name="Rectangle 3">
            <a:extLst>
              <a:ext uri="{FF2B5EF4-FFF2-40B4-BE49-F238E27FC236}">
                <a16:creationId xmlns:a16="http://schemas.microsoft.com/office/drawing/2014/main" id="{91D8E35F-1200-2E4F-B84D-346505936ADB}"/>
              </a:ext>
            </a:extLst>
          </p:cNvPr>
          <p:cNvSpPr txBox="1">
            <a:spLocks noChangeArrowheads="1"/>
          </p:cNvSpPr>
          <p:nvPr/>
        </p:nvSpPr>
        <p:spPr>
          <a:xfrm>
            <a:off x="511175" y="1217059"/>
            <a:ext cx="7662864" cy="326716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US" altLang="zh-CN" dirty="0">
                <a:latin typeface="+mj-lt"/>
                <a:ea typeface="宋体" charset="0"/>
                <a:cs typeface="宋体" charset="0"/>
              </a:rPr>
              <a:t>Compute distance between two points:</a:t>
            </a:r>
          </a:p>
          <a:p>
            <a:pPr lvl="1"/>
            <a:r>
              <a:rPr lang="en-US" altLang="zh-CN" dirty="0">
                <a:latin typeface="+mj-lt"/>
                <a:ea typeface="宋体" charset="0"/>
                <a:cs typeface="宋体" charset="0"/>
              </a:rPr>
              <a:t>Euclidean distance </a:t>
            </a:r>
          </a:p>
          <a:p>
            <a:pPr lvl="1"/>
            <a:endParaRPr lang="en-US" altLang="zh-CN" dirty="0">
              <a:latin typeface="+mj-lt"/>
              <a:ea typeface="宋体" charset="0"/>
              <a:cs typeface="宋体" charset="0"/>
            </a:endParaRPr>
          </a:p>
          <a:p>
            <a:pPr lvl="1"/>
            <a:endParaRPr lang="en-US" altLang="zh-CN" dirty="0">
              <a:latin typeface="+mj-lt"/>
              <a:ea typeface="宋体" charset="0"/>
              <a:cs typeface="宋体" charset="0"/>
            </a:endParaRPr>
          </a:p>
          <a:p>
            <a:pPr>
              <a:buFont typeface="Wingdings" charset="0"/>
              <a:buNone/>
            </a:pPr>
            <a:endParaRPr lang="en-US" altLang="zh-CN" dirty="0">
              <a:latin typeface="+mj-lt"/>
              <a:ea typeface="宋体" charset="0"/>
              <a:cs typeface="宋体" charset="0"/>
            </a:endParaRPr>
          </a:p>
          <a:p>
            <a:r>
              <a:rPr lang="en-US" altLang="zh-CN" dirty="0">
                <a:latin typeface="+mj-lt"/>
                <a:ea typeface="宋体" charset="0"/>
                <a:cs typeface="宋体" charset="0"/>
              </a:rPr>
              <a:t>Determine the class from nearest neighbor list</a:t>
            </a:r>
          </a:p>
          <a:p>
            <a:pPr lvl="1"/>
            <a:r>
              <a:rPr lang="en-US" altLang="zh-CN" dirty="0">
                <a:latin typeface="+mj-lt"/>
                <a:ea typeface="宋体" charset="0"/>
                <a:cs typeface="宋体" charset="0"/>
              </a:rPr>
              <a:t>take the majority vote of class labels among the k-nearest neighbors</a:t>
            </a:r>
          </a:p>
          <a:p>
            <a:pPr lvl="1"/>
            <a:r>
              <a:rPr lang="en-US" altLang="zh-CN" dirty="0">
                <a:latin typeface="+mj-lt"/>
                <a:ea typeface="宋体" charset="0"/>
                <a:cs typeface="宋体" charset="0"/>
              </a:rPr>
              <a:t>Weigh the vote according to distance</a:t>
            </a:r>
          </a:p>
          <a:p>
            <a:pPr lvl="2"/>
            <a:r>
              <a:rPr lang="en-US" altLang="zh-CN" dirty="0">
                <a:latin typeface="+mj-lt"/>
                <a:ea typeface="宋体" charset="0"/>
                <a:cs typeface="宋体" charset="0"/>
              </a:rPr>
              <a:t> weight factor, w = 1/d</a:t>
            </a:r>
            <a:r>
              <a:rPr lang="en-US" altLang="zh-CN" baseline="30000" dirty="0">
                <a:latin typeface="+mj-lt"/>
                <a:ea typeface="宋体" charset="0"/>
                <a:cs typeface="宋体" charset="0"/>
              </a:rPr>
              <a:t>2</a:t>
            </a:r>
          </a:p>
        </p:txBody>
      </p:sp>
      <p:graphicFrame>
        <p:nvGraphicFramePr>
          <p:cNvPr id="6" name="Object 4">
            <a:extLst>
              <a:ext uri="{FF2B5EF4-FFF2-40B4-BE49-F238E27FC236}">
                <a16:creationId xmlns:a16="http://schemas.microsoft.com/office/drawing/2014/main" id="{D6F32341-D9EC-E302-C0F7-D9DF9289C0BC}"/>
              </a:ext>
            </a:extLst>
          </p:cNvPr>
          <p:cNvGraphicFramePr>
            <a:graphicFrameLocks noChangeAspect="1"/>
          </p:cNvGraphicFramePr>
          <p:nvPr/>
        </p:nvGraphicFramePr>
        <p:xfrm>
          <a:off x="2214392" y="2133713"/>
          <a:ext cx="4243558" cy="716930"/>
        </p:xfrm>
        <a:graphic>
          <a:graphicData uri="http://schemas.openxmlformats.org/presentationml/2006/ole">
            <mc:AlternateContent xmlns:mc="http://schemas.openxmlformats.org/markup-compatibility/2006">
              <mc:Choice xmlns:v="urn:schemas-microsoft-com:vml" Requires="v">
                <p:oleObj name="Equation" r:id="rId3" imgW="2705040" imgH="457200" progId="Equation.3">
                  <p:embed/>
                </p:oleObj>
              </mc:Choice>
              <mc:Fallback>
                <p:oleObj name="Equation" r:id="rId3" imgW="2705040" imgH="457200" progId="Equation.3">
                  <p:embed/>
                  <p:pic>
                    <p:nvPicPr>
                      <p:cNvPr id="6" name="Object 4">
                        <a:extLst>
                          <a:ext uri="{FF2B5EF4-FFF2-40B4-BE49-F238E27FC236}">
                            <a16:creationId xmlns:a16="http://schemas.microsoft.com/office/drawing/2014/main" id="{D6F32341-D9EC-E302-C0F7-D9DF9289C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392" y="2133713"/>
                        <a:ext cx="4243558" cy="7169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16833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4"/>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K-Nearest Neighbour (KNN)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9</a:t>
            </a:fld>
            <a:endParaRPr lang="en-SG" dirty="0"/>
          </a:p>
        </p:txBody>
      </p:sp>
      <p:pic>
        <p:nvPicPr>
          <p:cNvPr id="3" name="INTRODUCTION TO K NEAREST NEIGHBOR.mp4">
            <a:hlinkClick r:id="" action="ppaction://media"/>
            <a:extLst>
              <a:ext uri="{FF2B5EF4-FFF2-40B4-BE49-F238E27FC236}">
                <a16:creationId xmlns:a16="http://schemas.microsoft.com/office/drawing/2014/main" id="{07E18B3B-E38B-87B4-7050-B562D0BE939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1517" b="1517"/>
          <a:stretch>
            <a:fillRect/>
          </a:stretch>
        </p:blipFill>
        <p:spPr>
          <a:xfrm>
            <a:off x="1569443" y="1412775"/>
            <a:ext cx="5540375" cy="3142154"/>
          </a:xfrm>
          <a:prstGeom prst="rect">
            <a:avLst/>
          </a:prstGeom>
          <a:noFill/>
          <a:ln>
            <a:noFill/>
          </a:ln>
        </p:spPr>
      </p:pic>
    </p:spTree>
    <p:extLst>
      <p:ext uri="{BB962C8B-B14F-4D97-AF65-F5344CB8AC3E}">
        <p14:creationId xmlns:p14="http://schemas.microsoft.com/office/powerpoint/2010/main" val="11586040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dd10cc2-e951-44f8-8bbf-ec9b17413f90"/>
  <p:tag name="SLIDO_EVENT_SECTION_UUID" val="807de3c4-e6eb-4c5a-8c50-79184318ff39"/>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1320</TotalTime>
  <Words>2567</Words>
  <Application>Microsoft Office PowerPoint</Application>
  <PresentationFormat>On-screen Show (16:9)</PresentationFormat>
  <Paragraphs>809</Paragraphs>
  <Slides>49</Slides>
  <Notes>25</Notes>
  <HiddenSlides>0</HiddenSlides>
  <MMClips>3</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3</vt:i4>
      </vt:variant>
      <vt:variant>
        <vt:lpstr>Slide Titles</vt:lpstr>
      </vt:variant>
      <vt:variant>
        <vt:i4>49</vt:i4>
      </vt:variant>
    </vt:vector>
  </HeadingPairs>
  <TitlesOfParts>
    <vt:vector size="60" baseType="lpstr">
      <vt:lpstr>Calibri</vt:lpstr>
      <vt:lpstr>Cambria Math</vt:lpstr>
      <vt:lpstr>Tahoma</vt:lpstr>
      <vt:lpstr>Arial</vt:lpstr>
      <vt:lpstr>Wingdings</vt:lpstr>
      <vt:lpstr>Gill Sans MT</vt:lpstr>
      <vt:lpstr>Simple Light</vt:lpstr>
      <vt:lpstr>Office Theme</vt:lpstr>
      <vt:lpstr>Bitmap Image</vt:lpstr>
      <vt:lpstr>VISIO</vt:lpstr>
      <vt:lpstr>Equation</vt:lpstr>
      <vt:lpstr>PowerPoint Presentation</vt:lpstr>
      <vt:lpstr>Outline</vt:lpstr>
      <vt:lpstr>Learning Outcomes</vt:lpstr>
      <vt:lpstr>Nearest Neighbour Classifiers</vt:lpstr>
      <vt:lpstr>Nearest Neighbour Classifiers</vt:lpstr>
      <vt:lpstr>Nearest Neighbour Classifiers</vt:lpstr>
      <vt:lpstr>Nearest Neighbour Classifiers</vt:lpstr>
      <vt:lpstr>Nearest Neighbour Classifiers</vt:lpstr>
      <vt:lpstr>K-Nearest Neighbour (KNN) Classifiers</vt:lpstr>
      <vt:lpstr>Decision Tree Classifiers</vt:lpstr>
      <vt:lpstr>Decision Tree Classifiers - Terminology</vt:lpstr>
      <vt:lpstr>Decision Tree Classifiers </vt:lpstr>
      <vt:lpstr>Decision Tree Classifiers - Example</vt:lpstr>
      <vt:lpstr>Calculate Gini Impurity for Age</vt:lpstr>
      <vt:lpstr>Calculate Gini Impurity for 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Hierarchical Agglomerative Clustering</vt:lpstr>
      <vt:lpstr>Hierarchical Agglomerative Clustering</vt:lpstr>
      <vt:lpstr>Dendogram</vt:lpstr>
      <vt:lpstr>Dendogram</vt:lpstr>
      <vt:lpstr>Dendogram</vt:lpstr>
      <vt:lpstr>PowerPoint Presentation</vt:lpstr>
      <vt:lpstr>Single Linage</vt:lpstr>
      <vt:lpstr>Hierarchical Agglomerative Clustering :Single Linkage</vt:lpstr>
      <vt:lpstr>Hierarchical Agglomerative Clustering :Single Linkage</vt:lpstr>
      <vt:lpstr>Hierarchical Agglomerative Clustering :Single Linkage</vt:lpstr>
      <vt:lpstr>Hierarchical Agglomerative Clustering :Single Linkage</vt:lpstr>
      <vt:lpstr>Dendogram</vt:lpstr>
      <vt:lpstr>Hierarchical Agglomerative Clustering :Single Linkage</vt:lpstr>
      <vt:lpstr>K-means Clustering</vt:lpstr>
      <vt:lpstr>Common Distance measures:</vt:lpstr>
      <vt:lpstr>K-Means Clustering</vt:lpstr>
      <vt:lpstr>K-Means Clustering</vt:lpstr>
      <vt:lpstr>How the K-Mean Clustering algorithm works?</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shiernee saw</dc:creator>
  <cp:lastModifiedBy>SAW SHIER NEE</cp:lastModifiedBy>
  <cp:revision>209</cp:revision>
  <dcterms:modified xsi:type="dcterms:W3CDTF">2023-01-02T08:03:31Z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